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f4d4919_0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f4d4919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f4d4919_0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f4d4919_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f4d4919_0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f4d4919_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@10 mins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40c9df4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40c9df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40c9df4_5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40c9df4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@15 mins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40c9df4_5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40c9df4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@15 mins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40c9df4_5_82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740c9df4_5_82:notes"/>
          <p:cNvSpPr/>
          <p:nvPr>
            <p:ph idx="2" type="sldImg"/>
          </p:nvPr>
        </p:nvSpPr>
        <p:spPr>
          <a:xfrm>
            <a:off x="958464" y="686475"/>
            <a:ext cx="4941072" cy="3428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40c9df4_5_95:notes"/>
          <p:cNvSpPr/>
          <p:nvPr>
            <p:ph idx="2" type="sldImg"/>
          </p:nvPr>
        </p:nvSpPr>
        <p:spPr>
          <a:xfrm>
            <a:off x="958464" y="686475"/>
            <a:ext cx="4941072" cy="3428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740c9df4_5_95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0..255 | IETF Review or IESG approval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256..2047 | Specification Required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2048..64999 | Designated Expert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65000..65535 | Reserved for experiments</a:t>
            </a:r>
            <a:endParaRPr b="0" i="0" sz="1700" u="none" cap="none" strike="noStrike"/>
          </a:p>
        </p:txBody>
      </p:sp>
      <p:sp>
        <p:nvSpPr>
          <p:cNvPr id="224" name="Google Shape;224;g3740c9df4_5_95:notes"/>
          <p:cNvSpPr txBox="1"/>
          <p:nvPr>
            <p:ph idx="12" type="sldNum"/>
          </p:nvPr>
        </p:nvSpPr>
        <p:spPr>
          <a:xfrm>
            <a:off x="3884614" y="8685225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40c9df4_5_106:notes"/>
          <p:cNvSpPr/>
          <p:nvPr>
            <p:ph idx="2" type="sldImg"/>
          </p:nvPr>
        </p:nvSpPr>
        <p:spPr>
          <a:xfrm>
            <a:off x="958464" y="686475"/>
            <a:ext cx="4941072" cy="3428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740c9df4_5_106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Caching</a:t>
            </a:r>
            <a:endParaRPr b="0" i="0" sz="1700" u="none" cap="none" strike="noStrike"/>
          </a:p>
        </p:txBody>
      </p:sp>
      <p:sp>
        <p:nvSpPr>
          <p:cNvPr id="236" name="Google Shape;236;g3740c9df4_5_106:notes"/>
          <p:cNvSpPr txBox="1"/>
          <p:nvPr>
            <p:ph idx="12" type="sldNum"/>
          </p:nvPr>
        </p:nvSpPr>
        <p:spPr>
          <a:xfrm>
            <a:off x="3884614" y="8685225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40c9df4_5_153:notes"/>
          <p:cNvSpPr/>
          <p:nvPr>
            <p:ph idx="2" type="sldImg"/>
          </p:nvPr>
        </p:nvSpPr>
        <p:spPr>
          <a:xfrm>
            <a:off x="958464" y="686475"/>
            <a:ext cx="4941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740c9df4_5_153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Caching</a:t>
            </a:r>
            <a:endParaRPr b="0" i="0" sz="1700" u="none" cap="none" strike="noStrike"/>
          </a:p>
        </p:txBody>
      </p:sp>
      <p:sp>
        <p:nvSpPr>
          <p:cNvPr id="284" name="Google Shape;284;g3740c9df4_5_153:notes"/>
          <p:cNvSpPr txBox="1"/>
          <p:nvPr>
            <p:ph idx="12" type="sldNum"/>
          </p:nvPr>
        </p:nvSpPr>
        <p:spPr>
          <a:xfrm>
            <a:off x="3884614" y="8685225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211595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211595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740c9df4_5_202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740c9df4_5_202:notes"/>
          <p:cNvSpPr/>
          <p:nvPr>
            <p:ph idx="2" type="sldImg"/>
          </p:nvPr>
        </p:nvSpPr>
        <p:spPr>
          <a:xfrm>
            <a:off x="958464" y="686475"/>
            <a:ext cx="4941072" cy="3428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40c9df4_5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740c9df4_5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40c9df4_5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40c9df4_5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40c9df4_5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40c9df4_5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f4d4919_0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4f4d4919_0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f4d4919_0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f4d4919_0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f4d4919_0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f4d4919_0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@30 mins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f4d4919_0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f4d4919_0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f4d4919_0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f4d4919_0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ask questions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0e36966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0e36966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@40 mins or earlier if only a few questions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f4d4919_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f4d4919_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fd8e2f0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fd8e2f0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0e36966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50e3696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0e36966_2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0e36966_2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0e36966_2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0e36966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0e36966_2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0e36966_2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8a4dd9e2_0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8a4dd9e2_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50e36966_2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50e36966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8a4dd9e2_0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8a4dd9e2_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@50 mins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0e36966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50e36966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88a3c70d_0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88a3c70d_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f4d4919_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f4d4919_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50e36966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50e36966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8a4dd9e2_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8a4dd9e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8a4dd9e2_0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8a4dd9e2_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50e36966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50e36966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8a4dd9e2_0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8a4dd9e2_0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imports are good shortcuts for ResponseCodes and the MediaTypeRegistry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8a4dd9e2_0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8a4dd9e2_0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8a4dd9e2_0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8a4dd9e2_0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8a4dd9e2_0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8a4dd9e2_0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8a4dd9e2_0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8a4dd9e2_0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8a4dd9e2_0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8a4dd9e2_0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f4d4919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f4d4919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8a4dd9e2_0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8a4dd9e2_0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8a4dd9e2_0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8a4dd9e2_0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60 mins -- pause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5211595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5211595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4fd8e2f0_0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4fd8e2f0_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4fd8e2f0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4fd8e2f0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4fd8e2f0_0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4fd8e2f0_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501b5b9a_0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501b5b9a_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501b5b9a_0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501b5b9a_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501b5b9a_0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501b5b9a_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501b5b9a_0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501b5b9a_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f4d4919_0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f4d4919_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501b5b9a_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501b5b9a_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01b5b9a_0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01b5b9a_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01b5b9a_0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01b5b9a_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01b5b9a_0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01b5b9a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501b5b9a_0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501b5b9a_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211595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211595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f4d4919_0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f4d4919_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f4d4919_0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f4d4919_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457200" y="350838"/>
            <a:ext cx="8229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None/>
              <a:defRPr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Google Shape;28;p9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457200" y="350838"/>
            <a:ext cx="8229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57200" y="350838"/>
            <a:ext cx="8229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b="1" sz="3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Char char="●"/>
              <a:defRPr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○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■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○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■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○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■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350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Char char="●"/>
              <a:defRPr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○"/>
              <a:defRPr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■"/>
              <a:defRPr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○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■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○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■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8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10" Type="http://schemas.openxmlformats.org/officeDocument/2006/relationships/image" Target="../media/image12.png"/><Relationship Id="rId9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2.jpg"/><Relationship Id="rId7" Type="http://schemas.openxmlformats.org/officeDocument/2006/relationships/image" Target="../media/image15.jp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goo.gl/LLQ03w" TargetMode="External"/><Relationship Id="rId4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6.jpg"/><Relationship Id="rId5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mkovatsc/Copper" TargetMode="External"/><Relationship Id="rId4" Type="http://schemas.openxmlformats.org/officeDocument/2006/relationships/hyperlink" Target="https://addons.mozilla.org/en-US/firefox/addon/copper-270430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witter.com/vrmvrm" TargetMode="External"/><Relationship Id="rId4" Type="http://schemas.openxmlformats.org/officeDocument/2006/relationships/hyperlink" Target="http://airvantage.net" TargetMode="External"/><Relationship Id="rId5" Type="http://schemas.openxmlformats.org/officeDocument/2006/relationships/hyperlink" Target="https://github.com/jvermillard" TargetMode="External"/><Relationship Id="rId6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hyperlink" Target="http://www.vs.inf.ethz.ch/publ/papers/mkovatsc-2014-iot-californium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eclipse/californium" TargetMode="External"/><Relationship Id="rId4" Type="http://schemas.openxmlformats.org/officeDocument/2006/relationships/hyperlink" Target="https://github.com/eclipse/californium.element-connector" TargetMode="External"/><Relationship Id="rId5" Type="http://schemas.openxmlformats.org/officeDocument/2006/relationships/hyperlink" Target="https://github.com/eclipse/californium.scandium" TargetMode="External"/><Relationship Id="rId6" Type="http://schemas.openxmlformats.org/officeDocument/2006/relationships/hyperlink" Target="https://github.com/eclipse/californium.core" TargetMode="External"/><Relationship Id="rId7" Type="http://schemas.openxmlformats.org/officeDocument/2006/relationships/hyperlink" Target="https://github.com/eclipse/californium.tools" TargetMode="External"/><Relationship Id="rId8" Type="http://schemas.openxmlformats.org/officeDocument/2006/relationships/hyperlink" Target="https://github.com/eclipse/californium.actinium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repo.eclipse.org/content/repositories/californium-snapshots/" TargetMode="External"/><Relationship Id="rId4" Type="http://schemas.openxmlformats.org/officeDocument/2006/relationships/hyperlink" Target="https://repo.eclipse.org/content/repositories/californium-releases/" TargetMode="External"/><Relationship Id="rId5" Type="http://schemas.openxmlformats.org/officeDocument/2006/relationships/hyperlink" Target="http://search.maven.org/#search%7Cga%7C1%7Ccaliforniu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://people.inf.ethz.ch/mkovatsc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eclipse/californium.cor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eclipse/californium.cor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eclipse/californium.cor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jvermillard/hands-on-coap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jvermillard/hands-on-coap" TargetMode="External"/><Relationship Id="rId4" Type="http://schemas.openxmlformats.org/officeDocument/2006/relationships/hyperlink" Target="https://github.com/eclipse?query=californium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jpg"/><Relationship Id="rId4" Type="http://schemas.openxmlformats.org/officeDocument/2006/relationships/image" Target="../media/image38.gif"/><Relationship Id="rId5" Type="http://schemas.openxmlformats.org/officeDocument/2006/relationships/hyperlink" Target="http://www.flickr.com/photos/17425845@N00/215688915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contiki-os.org" TargetMode="External"/><Relationship Id="rId4" Type="http://schemas.openxmlformats.org/officeDocument/2006/relationships/hyperlink" Target="https://github.com/1248/microcoap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technical.openmobilealliance.org" TargetMode="External"/><Relationship Id="rId4" Type="http://schemas.openxmlformats.org/officeDocument/2006/relationships/hyperlink" Target="http://github.com/01org/liblwm2m" TargetMode="External"/><Relationship Id="rId5" Type="http://schemas.openxmlformats.org/officeDocument/2006/relationships/hyperlink" Target="http://github.com/jvermillard/leshan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mailto:kovatsch@inf.ethz.ch" TargetMode="External"/><Relationship Id="rId4" Type="http://schemas.openxmlformats.org/officeDocument/2006/relationships/hyperlink" Target="https://twitter.com/vrmvrm" TargetMode="External"/><Relationship Id="rId5" Type="http://schemas.openxmlformats.org/officeDocument/2006/relationships/hyperlink" Target="mailto:jvermillard@sierrawireless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425635579_a895175c1f_z.jpg" id="45" name="Google Shape;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01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5"/>
          <p:cNvSpPr/>
          <p:nvPr/>
        </p:nvSpPr>
        <p:spPr>
          <a:xfrm>
            <a:off x="-3175" y="-9000"/>
            <a:ext cx="9144000" cy="70194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5"/>
          <p:cNvSpPr txBox="1"/>
          <p:nvPr>
            <p:ph type="ctrTitle"/>
          </p:nvPr>
        </p:nvSpPr>
        <p:spPr>
          <a:xfrm>
            <a:off x="195950" y="282325"/>
            <a:ext cx="8736900" cy="13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900"/>
                </a:solidFill>
              </a:rPr>
              <a:t>Hands-on with CoAP</a:t>
            </a:r>
            <a:endParaRPr sz="6000">
              <a:solidFill>
                <a:srgbClr val="FF9900"/>
              </a:solidFill>
            </a:endParaRPr>
          </a:p>
        </p:txBody>
      </p:sp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685800" y="1653138"/>
            <a:ext cx="7772400" cy="104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Embrace the Internet of Things!</a:t>
            </a:r>
            <a:br>
              <a:rPr b="1" lang="en">
                <a:solidFill>
                  <a:srgbClr val="FFFFFF"/>
                </a:solidFill>
              </a:rPr>
            </a:br>
            <a:endParaRPr b="1">
              <a:solidFill>
                <a:srgbClr val="FFFFFF"/>
              </a:solidFill>
            </a:endParaRPr>
          </a:p>
        </p:txBody>
      </p:sp>
      <p:sp>
        <p:nvSpPr>
          <p:cNvPr id="49" name="Google Shape;49;p15"/>
          <p:cNvSpPr txBox="1"/>
          <p:nvPr>
            <p:ph type="ctrTitle"/>
          </p:nvPr>
        </p:nvSpPr>
        <p:spPr>
          <a:xfrm>
            <a:off x="0" y="5768725"/>
            <a:ext cx="91221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Matthias Kovatsch</a:t>
            </a:r>
            <a:br>
              <a:rPr lang="en" sz="2400">
                <a:solidFill>
                  <a:srgbClr val="FF9900"/>
                </a:solidFill>
              </a:rPr>
            </a:br>
            <a:r>
              <a:rPr lang="en" sz="2400">
                <a:solidFill>
                  <a:srgbClr val="FF9900"/>
                </a:solidFill>
              </a:rPr>
              <a:t>Julien Vermillard</a:t>
            </a:r>
            <a:endParaRPr sz="2400">
              <a:solidFill>
                <a:srgbClr val="FF9900"/>
              </a:solidFill>
            </a:endParaRPr>
          </a:p>
        </p:txBody>
      </p:sp>
      <p:pic>
        <p:nvPicPr>
          <p:cNvPr descr="eclipse-iot-darkbg-transparent.png" id="50" name="Google Shape;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00" y="4978425"/>
            <a:ext cx="2111823" cy="189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cf.png" id="51" name="Google Shape;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2028" y="4941657"/>
            <a:ext cx="2539572" cy="189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2454425" y="1848050"/>
            <a:ext cx="632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>
                <a:latin typeface="Quicksand"/>
                <a:ea typeface="Quicksand"/>
                <a:cs typeface="Quicksand"/>
                <a:sym typeface="Quicksand"/>
              </a:rPr>
              <a:t>Technology that supports</a:t>
            </a:r>
            <a:endParaRPr sz="4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>
                <a:latin typeface="Quicksand"/>
                <a:ea typeface="Quicksand"/>
                <a:cs typeface="Quicksand"/>
                <a:sym typeface="Quicksand"/>
              </a:rPr>
              <a:t>wired or wireless</a:t>
            </a:r>
            <a:endParaRPr sz="4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>
                <a:latin typeface="Quicksand"/>
                <a:ea typeface="Quicksand"/>
                <a:cs typeface="Quicksand"/>
                <a:sym typeface="Quicksand"/>
              </a:rPr>
              <a:t>communication</a:t>
            </a:r>
            <a:endParaRPr sz="4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>
                <a:latin typeface="Quicksand"/>
                <a:ea typeface="Quicksand"/>
                <a:cs typeface="Quicksand"/>
                <a:sym typeface="Quicksand"/>
              </a:rPr>
              <a:t>between devices</a:t>
            </a:r>
            <a:endParaRPr sz="40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10" name="Google Shape;110;p24"/>
          <p:cNvCxnSpPr/>
          <p:nvPr/>
        </p:nvCxnSpPr>
        <p:spPr>
          <a:xfrm>
            <a:off x="2169700" y="1838425"/>
            <a:ext cx="0" cy="3270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4"/>
          <p:cNvSpPr txBox="1"/>
          <p:nvPr/>
        </p:nvSpPr>
        <p:spPr>
          <a:xfrm>
            <a:off x="356950" y="845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❝</a:t>
            </a:r>
            <a:endParaRPr sz="14000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needs, different protocols</a:t>
            </a:r>
            <a:endParaRPr/>
          </a:p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Device Management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r>
              <a:rPr lang="en" sz="2400"/>
              <a:t>Radio statististics, device configuration, …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	OMA-DM, TR-069, LWM2M…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Local sensor networks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	</a:t>
            </a:r>
            <a:r>
              <a:rPr lang="en" sz="2400"/>
              <a:t>Transmit sensor data, usually over RF or PLC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	Zigbee, X10, Bluetooth Smart, …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End-user applications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	</a:t>
            </a:r>
            <a:r>
              <a:rPr lang="en" sz="2400"/>
              <a:t>Display sensor data on mobile app, dashboards,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	HTTP, Websockets, ...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of Things</a:t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3" y="1612846"/>
            <a:ext cx="8572500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431635">
            <a:off x="4794955" y="1421269"/>
            <a:ext cx="1242988" cy="82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875" y="5050675"/>
            <a:ext cx="16859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15307">
            <a:off x="5155979" y="3132845"/>
            <a:ext cx="687526" cy="116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199" y="5050678"/>
            <a:ext cx="1330500" cy="151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7"/>
          <p:cNvCxnSpPr>
            <a:stCxn id="133" idx="0"/>
          </p:cNvCxnSpPr>
          <p:nvPr/>
        </p:nvCxnSpPr>
        <p:spPr>
          <a:xfrm>
            <a:off x="3237875" y="2218550"/>
            <a:ext cx="1020300" cy="12261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4" name="Google Shape;134;p27"/>
          <p:cNvCxnSpPr>
            <a:stCxn id="133" idx="0"/>
          </p:cNvCxnSpPr>
          <p:nvPr/>
        </p:nvCxnSpPr>
        <p:spPr>
          <a:xfrm flipH="1">
            <a:off x="4596450" y="2248525"/>
            <a:ext cx="520200" cy="13017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5" name="Google Shape;135;p27"/>
          <p:cNvCxnSpPr/>
          <p:nvPr/>
        </p:nvCxnSpPr>
        <p:spPr>
          <a:xfrm rot="10800000">
            <a:off x="4739891" y="4881509"/>
            <a:ext cx="192300" cy="8694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6" name="Google Shape;136;p27"/>
          <p:cNvCxnSpPr/>
          <p:nvPr/>
        </p:nvCxnSpPr>
        <p:spPr>
          <a:xfrm flipH="1" rot="10800000">
            <a:off x="2803729" y="4231142"/>
            <a:ext cx="1304100" cy="12408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7" name="Google Shape;137;p27"/>
          <p:cNvCxnSpPr/>
          <p:nvPr/>
        </p:nvCxnSpPr>
        <p:spPr>
          <a:xfrm>
            <a:off x="1343871" y="3785581"/>
            <a:ext cx="2533800" cy="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8" name="Google Shape;138;p27"/>
          <p:cNvCxnSpPr>
            <a:stCxn id="133" idx="0"/>
          </p:cNvCxnSpPr>
          <p:nvPr/>
        </p:nvCxnSpPr>
        <p:spPr>
          <a:xfrm rot="10800000">
            <a:off x="4949275" y="4345975"/>
            <a:ext cx="1631400" cy="8556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9" name="Google Shape;139;p27"/>
          <p:cNvSpPr txBox="1"/>
          <p:nvPr/>
        </p:nvSpPr>
        <p:spPr>
          <a:xfrm>
            <a:off x="3780527" y="5841550"/>
            <a:ext cx="2399700" cy="4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mashups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485150" y="1947850"/>
            <a:ext cx="3060000" cy="4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Well-known patterns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27"/>
          <p:cNvCxnSpPr>
            <a:stCxn id="133" idx="0"/>
          </p:cNvCxnSpPr>
          <p:nvPr/>
        </p:nvCxnSpPr>
        <p:spPr>
          <a:xfrm rot="10800000">
            <a:off x="5589814" y="3965975"/>
            <a:ext cx="1410600" cy="2013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42" name="Google Shape;142;p27"/>
          <p:cNvGrpSpPr/>
          <p:nvPr/>
        </p:nvGrpSpPr>
        <p:grpSpPr>
          <a:xfrm>
            <a:off x="6239098" y="973309"/>
            <a:ext cx="2512675" cy="2379480"/>
            <a:chOff x="7120608" y="4796939"/>
            <a:chExt cx="1698327" cy="1608300"/>
          </a:xfrm>
        </p:grpSpPr>
        <p:pic>
          <p:nvPicPr>
            <p:cNvPr id="143" name="Google Shape;143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20608" y="4796939"/>
              <a:ext cx="1108500" cy="160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93635" y="5388570"/>
              <a:ext cx="1125300" cy="843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5" name="Google Shape;145;p27"/>
          <p:cNvCxnSpPr>
            <a:stCxn id="133" idx="0"/>
          </p:cNvCxnSpPr>
          <p:nvPr/>
        </p:nvCxnSpPr>
        <p:spPr>
          <a:xfrm flipH="1">
            <a:off x="5081500" y="2548325"/>
            <a:ext cx="1611600" cy="11649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6" name="Google Shape;14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7200" y="2506946"/>
            <a:ext cx="2769600" cy="28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7"/>
          <p:cNvGrpSpPr/>
          <p:nvPr/>
        </p:nvGrpSpPr>
        <p:grpSpPr>
          <a:xfrm rot="-2154206">
            <a:off x="3405274" y="2978268"/>
            <a:ext cx="2381250" cy="1518444"/>
            <a:chOff x="281" y="1924"/>
            <a:chExt cx="1500" cy="956"/>
          </a:xfrm>
        </p:grpSpPr>
        <p:sp>
          <p:nvSpPr>
            <p:cNvPr id="148" name="Google Shape;148;p27"/>
            <p:cNvSpPr/>
            <p:nvPr/>
          </p:nvSpPr>
          <p:spPr>
            <a:xfrm>
              <a:off x="281" y="1924"/>
              <a:ext cx="1500" cy="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1072" y="1958"/>
              <a:ext cx="71" cy="146"/>
            </a:xfrm>
            <a:custGeom>
              <a:rect b="b" l="l" r="r" t="t"/>
              <a:pathLst>
                <a:path extrusionOk="0" h="292" w="142">
                  <a:moveTo>
                    <a:pt x="124" y="0"/>
                  </a:moveTo>
                  <a:lnTo>
                    <a:pt x="142" y="292"/>
                  </a:lnTo>
                  <a:lnTo>
                    <a:pt x="0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1204" y="1939"/>
              <a:ext cx="76" cy="142"/>
            </a:xfrm>
            <a:custGeom>
              <a:rect b="b" l="l" r="r" t="t"/>
              <a:pathLst>
                <a:path extrusionOk="0" h="285" w="153">
                  <a:moveTo>
                    <a:pt x="153" y="37"/>
                  </a:moveTo>
                  <a:lnTo>
                    <a:pt x="0" y="285"/>
                  </a:lnTo>
                  <a:lnTo>
                    <a:pt x="26" y="0"/>
                  </a:lnTo>
                  <a:lnTo>
                    <a:pt x="153" y="37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1236" y="2035"/>
              <a:ext cx="139" cy="101"/>
            </a:xfrm>
            <a:custGeom>
              <a:rect b="b" l="l" r="r" t="t"/>
              <a:pathLst>
                <a:path extrusionOk="0" h="202" w="277">
                  <a:moveTo>
                    <a:pt x="277" y="110"/>
                  </a:moveTo>
                  <a:lnTo>
                    <a:pt x="0" y="202"/>
                  </a:lnTo>
                  <a:lnTo>
                    <a:pt x="204" y="0"/>
                  </a:lnTo>
                  <a:lnTo>
                    <a:pt x="277" y="11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296" y="1939"/>
              <a:ext cx="817" cy="817"/>
            </a:xfrm>
            <a:custGeom>
              <a:rect b="b" l="l" r="r" t="t"/>
              <a:pathLst>
                <a:path extrusionOk="0" h="1634" w="1635">
                  <a:moveTo>
                    <a:pt x="1382" y="1110"/>
                  </a:moveTo>
                  <a:lnTo>
                    <a:pt x="1394" y="1085"/>
                  </a:lnTo>
                  <a:lnTo>
                    <a:pt x="1404" y="1060"/>
                  </a:lnTo>
                  <a:lnTo>
                    <a:pt x="1413" y="1036"/>
                  </a:lnTo>
                  <a:lnTo>
                    <a:pt x="1421" y="1011"/>
                  </a:lnTo>
                  <a:lnTo>
                    <a:pt x="1635" y="958"/>
                  </a:lnTo>
                  <a:lnTo>
                    <a:pt x="1635" y="682"/>
                  </a:lnTo>
                  <a:lnTo>
                    <a:pt x="1419" y="624"/>
                  </a:lnTo>
                  <a:lnTo>
                    <a:pt x="1410" y="599"/>
                  </a:lnTo>
                  <a:lnTo>
                    <a:pt x="1401" y="575"/>
                  </a:lnTo>
                  <a:lnTo>
                    <a:pt x="1391" y="552"/>
                  </a:lnTo>
                  <a:lnTo>
                    <a:pt x="1379" y="529"/>
                  </a:lnTo>
                  <a:lnTo>
                    <a:pt x="1494" y="339"/>
                  </a:lnTo>
                  <a:lnTo>
                    <a:pt x="1300" y="143"/>
                  </a:lnTo>
                  <a:lnTo>
                    <a:pt x="1112" y="251"/>
                  </a:lnTo>
                  <a:lnTo>
                    <a:pt x="1099" y="244"/>
                  </a:lnTo>
                  <a:lnTo>
                    <a:pt x="1087" y="238"/>
                  </a:lnTo>
                  <a:lnTo>
                    <a:pt x="1074" y="232"/>
                  </a:lnTo>
                  <a:lnTo>
                    <a:pt x="1061" y="226"/>
                  </a:lnTo>
                  <a:lnTo>
                    <a:pt x="1048" y="220"/>
                  </a:lnTo>
                  <a:lnTo>
                    <a:pt x="1035" y="214"/>
                  </a:lnTo>
                  <a:lnTo>
                    <a:pt x="1022" y="210"/>
                  </a:lnTo>
                  <a:lnTo>
                    <a:pt x="1008" y="206"/>
                  </a:lnTo>
                  <a:lnTo>
                    <a:pt x="953" y="0"/>
                  </a:lnTo>
                  <a:lnTo>
                    <a:pt x="677" y="0"/>
                  </a:lnTo>
                  <a:lnTo>
                    <a:pt x="629" y="193"/>
                  </a:lnTo>
                  <a:lnTo>
                    <a:pt x="613" y="197"/>
                  </a:lnTo>
                  <a:lnTo>
                    <a:pt x="597" y="203"/>
                  </a:lnTo>
                  <a:lnTo>
                    <a:pt x="581" y="207"/>
                  </a:lnTo>
                  <a:lnTo>
                    <a:pt x="565" y="213"/>
                  </a:lnTo>
                  <a:lnTo>
                    <a:pt x="550" y="219"/>
                  </a:lnTo>
                  <a:lnTo>
                    <a:pt x="534" y="226"/>
                  </a:lnTo>
                  <a:lnTo>
                    <a:pt x="519" y="232"/>
                  </a:lnTo>
                  <a:lnTo>
                    <a:pt x="503" y="239"/>
                  </a:lnTo>
                  <a:lnTo>
                    <a:pt x="334" y="143"/>
                  </a:lnTo>
                  <a:lnTo>
                    <a:pt x="140" y="339"/>
                  </a:lnTo>
                  <a:lnTo>
                    <a:pt x="235" y="495"/>
                  </a:lnTo>
                  <a:lnTo>
                    <a:pt x="224" y="511"/>
                  </a:lnTo>
                  <a:lnTo>
                    <a:pt x="216" y="529"/>
                  </a:lnTo>
                  <a:lnTo>
                    <a:pt x="207" y="546"/>
                  </a:lnTo>
                  <a:lnTo>
                    <a:pt x="200" y="562"/>
                  </a:lnTo>
                  <a:lnTo>
                    <a:pt x="192" y="581"/>
                  </a:lnTo>
                  <a:lnTo>
                    <a:pt x="185" y="599"/>
                  </a:lnTo>
                  <a:lnTo>
                    <a:pt x="179" y="616"/>
                  </a:lnTo>
                  <a:lnTo>
                    <a:pt x="173" y="635"/>
                  </a:lnTo>
                  <a:lnTo>
                    <a:pt x="0" y="682"/>
                  </a:lnTo>
                  <a:lnTo>
                    <a:pt x="0" y="958"/>
                  </a:lnTo>
                  <a:lnTo>
                    <a:pt x="170" y="1000"/>
                  </a:lnTo>
                  <a:lnTo>
                    <a:pt x="176" y="1019"/>
                  </a:lnTo>
                  <a:lnTo>
                    <a:pt x="182" y="1038"/>
                  </a:lnTo>
                  <a:lnTo>
                    <a:pt x="189" y="1057"/>
                  </a:lnTo>
                  <a:lnTo>
                    <a:pt x="197" y="1075"/>
                  </a:lnTo>
                  <a:lnTo>
                    <a:pt x="204" y="1094"/>
                  </a:lnTo>
                  <a:lnTo>
                    <a:pt x="213" y="1111"/>
                  </a:lnTo>
                  <a:lnTo>
                    <a:pt x="222" y="1129"/>
                  </a:lnTo>
                  <a:lnTo>
                    <a:pt x="232" y="1147"/>
                  </a:lnTo>
                  <a:lnTo>
                    <a:pt x="144" y="1301"/>
                  </a:lnTo>
                  <a:lnTo>
                    <a:pt x="338" y="1494"/>
                  </a:lnTo>
                  <a:lnTo>
                    <a:pt x="496" y="1401"/>
                  </a:lnTo>
                  <a:lnTo>
                    <a:pt x="512" y="1408"/>
                  </a:lnTo>
                  <a:lnTo>
                    <a:pt x="528" y="1415"/>
                  </a:lnTo>
                  <a:lnTo>
                    <a:pt x="546" y="1423"/>
                  </a:lnTo>
                  <a:lnTo>
                    <a:pt x="562" y="1430"/>
                  </a:lnTo>
                  <a:lnTo>
                    <a:pt x="579" y="1436"/>
                  </a:lnTo>
                  <a:lnTo>
                    <a:pt x="597" y="1442"/>
                  </a:lnTo>
                  <a:lnTo>
                    <a:pt x="614" y="1447"/>
                  </a:lnTo>
                  <a:lnTo>
                    <a:pt x="632" y="1452"/>
                  </a:lnTo>
                  <a:lnTo>
                    <a:pt x="677" y="1634"/>
                  </a:lnTo>
                  <a:lnTo>
                    <a:pt x="953" y="1634"/>
                  </a:lnTo>
                  <a:lnTo>
                    <a:pt x="1005" y="1439"/>
                  </a:lnTo>
                  <a:lnTo>
                    <a:pt x="1020" y="1433"/>
                  </a:lnTo>
                  <a:lnTo>
                    <a:pt x="1035" y="1429"/>
                  </a:lnTo>
                  <a:lnTo>
                    <a:pt x="1049" y="1423"/>
                  </a:lnTo>
                  <a:lnTo>
                    <a:pt x="1064" y="1415"/>
                  </a:lnTo>
                  <a:lnTo>
                    <a:pt x="1078" y="1410"/>
                  </a:lnTo>
                  <a:lnTo>
                    <a:pt x="1093" y="1404"/>
                  </a:lnTo>
                  <a:lnTo>
                    <a:pt x="1108" y="1396"/>
                  </a:lnTo>
                  <a:lnTo>
                    <a:pt x="1121" y="1389"/>
                  </a:lnTo>
                  <a:lnTo>
                    <a:pt x="1296" y="1494"/>
                  </a:lnTo>
                  <a:lnTo>
                    <a:pt x="1492" y="1301"/>
                  </a:lnTo>
                  <a:lnTo>
                    <a:pt x="1382" y="1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327" y="1969"/>
              <a:ext cx="757" cy="756"/>
            </a:xfrm>
            <a:custGeom>
              <a:rect b="b" l="l" r="r" t="t"/>
              <a:pathLst>
                <a:path extrusionOk="0" h="1513" w="1514">
                  <a:moveTo>
                    <a:pt x="1304" y="597"/>
                  </a:moveTo>
                  <a:lnTo>
                    <a:pt x="1299" y="583"/>
                  </a:lnTo>
                  <a:lnTo>
                    <a:pt x="1293" y="566"/>
                  </a:lnTo>
                  <a:lnTo>
                    <a:pt x="1289" y="552"/>
                  </a:lnTo>
                  <a:lnTo>
                    <a:pt x="1283" y="537"/>
                  </a:lnTo>
                  <a:lnTo>
                    <a:pt x="1277" y="524"/>
                  </a:lnTo>
                  <a:lnTo>
                    <a:pt x="1270" y="509"/>
                  </a:lnTo>
                  <a:lnTo>
                    <a:pt x="1264" y="495"/>
                  </a:lnTo>
                  <a:lnTo>
                    <a:pt x="1257" y="482"/>
                  </a:lnTo>
                  <a:lnTo>
                    <a:pt x="1250" y="467"/>
                  </a:lnTo>
                  <a:lnTo>
                    <a:pt x="1358" y="287"/>
                  </a:lnTo>
                  <a:lnTo>
                    <a:pt x="1229" y="159"/>
                  </a:lnTo>
                  <a:lnTo>
                    <a:pt x="1051" y="261"/>
                  </a:lnTo>
                  <a:lnTo>
                    <a:pt x="1035" y="252"/>
                  </a:lnTo>
                  <a:lnTo>
                    <a:pt x="1020" y="244"/>
                  </a:lnTo>
                  <a:lnTo>
                    <a:pt x="1006" y="236"/>
                  </a:lnTo>
                  <a:lnTo>
                    <a:pt x="991" y="229"/>
                  </a:lnTo>
                  <a:lnTo>
                    <a:pt x="977" y="222"/>
                  </a:lnTo>
                  <a:lnTo>
                    <a:pt x="961" y="214"/>
                  </a:lnTo>
                  <a:lnTo>
                    <a:pt x="946" y="208"/>
                  </a:lnTo>
                  <a:lnTo>
                    <a:pt x="930" y="204"/>
                  </a:lnTo>
                  <a:lnTo>
                    <a:pt x="914" y="198"/>
                  </a:lnTo>
                  <a:lnTo>
                    <a:pt x="898" y="192"/>
                  </a:lnTo>
                  <a:lnTo>
                    <a:pt x="845" y="0"/>
                  </a:lnTo>
                  <a:lnTo>
                    <a:pt x="663" y="0"/>
                  </a:lnTo>
                  <a:lnTo>
                    <a:pt x="619" y="182"/>
                  </a:lnTo>
                  <a:lnTo>
                    <a:pt x="600" y="187"/>
                  </a:lnTo>
                  <a:lnTo>
                    <a:pt x="581" y="191"/>
                  </a:lnTo>
                  <a:lnTo>
                    <a:pt x="563" y="197"/>
                  </a:lnTo>
                  <a:lnTo>
                    <a:pt x="544" y="203"/>
                  </a:lnTo>
                  <a:lnTo>
                    <a:pt x="527" y="208"/>
                  </a:lnTo>
                  <a:lnTo>
                    <a:pt x="509" y="216"/>
                  </a:lnTo>
                  <a:lnTo>
                    <a:pt x="492" y="225"/>
                  </a:lnTo>
                  <a:lnTo>
                    <a:pt x="474" y="232"/>
                  </a:lnTo>
                  <a:lnTo>
                    <a:pt x="457" y="241"/>
                  </a:lnTo>
                  <a:lnTo>
                    <a:pt x="441" y="249"/>
                  </a:lnTo>
                  <a:lnTo>
                    <a:pt x="283" y="159"/>
                  </a:lnTo>
                  <a:lnTo>
                    <a:pt x="155" y="287"/>
                  </a:lnTo>
                  <a:lnTo>
                    <a:pt x="244" y="435"/>
                  </a:lnTo>
                  <a:lnTo>
                    <a:pt x="234" y="450"/>
                  </a:lnTo>
                  <a:lnTo>
                    <a:pt x="223" y="469"/>
                  </a:lnTo>
                  <a:lnTo>
                    <a:pt x="213" y="488"/>
                  </a:lnTo>
                  <a:lnTo>
                    <a:pt x="203" y="507"/>
                  </a:lnTo>
                  <a:lnTo>
                    <a:pt x="194" y="526"/>
                  </a:lnTo>
                  <a:lnTo>
                    <a:pt x="187" y="546"/>
                  </a:lnTo>
                  <a:lnTo>
                    <a:pt x="180" y="566"/>
                  </a:lnTo>
                  <a:lnTo>
                    <a:pt x="172" y="587"/>
                  </a:lnTo>
                  <a:lnTo>
                    <a:pt x="166" y="607"/>
                  </a:lnTo>
                  <a:lnTo>
                    <a:pt x="161" y="625"/>
                  </a:lnTo>
                  <a:lnTo>
                    <a:pt x="0" y="669"/>
                  </a:lnTo>
                  <a:lnTo>
                    <a:pt x="0" y="850"/>
                  </a:lnTo>
                  <a:lnTo>
                    <a:pt x="159" y="889"/>
                  </a:lnTo>
                  <a:lnTo>
                    <a:pt x="163" y="907"/>
                  </a:lnTo>
                  <a:lnTo>
                    <a:pt x="169" y="929"/>
                  </a:lnTo>
                  <a:lnTo>
                    <a:pt x="175" y="949"/>
                  </a:lnTo>
                  <a:lnTo>
                    <a:pt x="182" y="971"/>
                  </a:lnTo>
                  <a:lnTo>
                    <a:pt x="191" y="992"/>
                  </a:lnTo>
                  <a:lnTo>
                    <a:pt x="200" y="1012"/>
                  </a:lnTo>
                  <a:lnTo>
                    <a:pt x="210" y="1031"/>
                  </a:lnTo>
                  <a:lnTo>
                    <a:pt x="220" y="1051"/>
                  </a:lnTo>
                  <a:lnTo>
                    <a:pt x="232" y="1070"/>
                  </a:lnTo>
                  <a:lnTo>
                    <a:pt x="241" y="1087"/>
                  </a:lnTo>
                  <a:lnTo>
                    <a:pt x="159" y="1231"/>
                  </a:lnTo>
                  <a:lnTo>
                    <a:pt x="286" y="1357"/>
                  </a:lnTo>
                  <a:lnTo>
                    <a:pt x="432" y="1271"/>
                  </a:lnTo>
                  <a:lnTo>
                    <a:pt x="448" y="1279"/>
                  </a:lnTo>
                  <a:lnTo>
                    <a:pt x="467" y="1290"/>
                  </a:lnTo>
                  <a:lnTo>
                    <a:pt x="485" y="1298"/>
                  </a:lnTo>
                  <a:lnTo>
                    <a:pt x="504" y="1307"/>
                  </a:lnTo>
                  <a:lnTo>
                    <a:pt x="524" y="1314"/>
                  </a:lnTo>
                  <a:lnTo>
                    <a:pt x="543" y="1322"/>
                  </a:lnTo>
                  <a:lnTo>
                    <a:pt x="562" y="1328"/>
                  </a:lnTo>
                  <a:lnTo>
                    <a:pt x="582" y="1333"/>
                  </a:lnTo>
                  <a:lnTo>
                    <a:pt x="603" y="1339"/>
                  </a:lnTo>
                  <a:lnTo>
                    <a:pt x="620" y="1344"/>
                  </a:lnTo>
                  <a:lnTo>
                    <a:pt x="663" y="1513"/>
                  </a:lnTo>
                  <a:lnTo>
                    <a:pt x="845" y="1513"/>
                  </a:lnTo>
                  <a:lnTo>
                    <a:pt x="895" y="1333"/>
                  </a:lnTo>
                  <a:lnTo>
                    <a:pt x="911" y="1328"/>
                  </a:lnTo>
                  <a:lnTo>
                    <a:pt x="928" y="1322"/>
                  </a:lnTo>
                  <a:lnTo>
                    <a:pt x="946" y="1316"/>
                  </a:lnTo>
                  <a:lnTo>
                    <a:pt x="962" y="1310"/>
                  </a:lnTo>
                  <a:lnTo>
                    <a:pt x="979" y="1303"/>
                  </a:lnTo>
                  <a:lnTo>
                    <a:pt x="996" y="1295"/>
                  </a:lnTo>
                  <a:lnTo>
                    <a:pt x="1012" y="1287"/>
                  </a:lnTo>
                  <a:lnTo>
                    <a:pt x="1028" y="1278"/>
                  </a:lnTo>
                  <a:lnTo>
                    <a:pt x="1044" y="1268"/>
                  </a:lnTo>
                  <a:lnTo>
                    <a:pt x="1060" y="1259"/>
                  </a:lnTo>
                  <a:lnTo>
                    <a:pt x="1226" y="1357"/>
                  </a:lnTo>
                  <a:lnTo>
                    <a:pt x="1355" y="1231"/>
                  </a:lnTo>
                  <a:lnTo>
                    <a:pt x="1252" y="1051"/>
                  </a:lnTo>
                  <a:lnTo>
                    <a:pt x="1260" y="1037"/>
                  </a:lnTo>
                  <a:lnTo>
                    <a:pt x="1267" y="1022"/>
                  </a:lnTo>
                  <a:lnTo>
                    <a:pt x="1274" y="1008"/>
                  </a:lnTo>
                  <a:lnTo>
                    <a:pt x="1280" y="993"/>
                  </a:lnTo>
                  <a:lnTo>
                    <a:pt x="1287" y="978"/>
                  </a:lnTo>
                  <a:lnTo>
                    <a:pt x="1292" y="964"/>
                  </a:lnTo>
                  <a:lnTo>
                    <a:pt x="1298" y="948"/>
                  </a:lnTo>
                  <a:lnTo>
                    <a:pt x="1302" y="933"/>
                  </a:lnTo>
                  <a:lnTo>
                    <a:pt x="1306" y="917"/>
                  </a:lnTo>
                  <a:lnTo>
                    <a:pt x="1312" y="900"/>
                  </a:lnTo>
                  <a:lnTo>
                    <a:pt x="1514" y="850"/>
                  </a:lnTo>
                  <a:lnTo>
                    <a:pt x="1514" y="669"/>
                  </a:lnTo>
                  <a:lnTo>
                    <a:pt x="1308" y="613"/>
                  </a:lnTo>
                  <a:lnTo>
                    <a:pt x="1304" y="5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342" y="1985"/>
              <a:ext cx="727" cy="727"/>
            </a:xfrm>
            <a:custGeom>
              <a:rect b="b" l="l" r="r" t="t"/>
              <a:pathLst>
                <a:path extrusionOk="0" h="1454" w="1454">
                  <a:moveTo>
                    <a:pt x="1454" y="796"/>
                  </a:moveTo>
                  <a:lnTo>
                    <a:pt x="1258" y="845"/>
                  </a:lnTo>
                  <a:lnTo>
                    <a:pt x="1248" y="880"/>
                  </a:lnTo>
                  <a:lnTo>
                    <a:pt x="1244" y="894"/>
                  </a:lnTo>
                  <a:lnTo>
                    <a:pt x="1240" y="909"/>
                  </a:lnTo>
                  <a:lnTo>
                    <a:pt x="1235" y="924"/>
                  </a:lnTo>
                  <a:lnTo>
                    <a:pt x="1229" y="938"/>
                  </a:lnTo>
                  <a:lnTo>
                    <a:pt x="1223" y="951"/>
                  </a:lnTo>
                  <a:lnTo>
                    <a:pt x="1218" y="966"/>
                  </a:lnTo>
                  <a:lnTo>
                    <a:pt x="1212" y="979"/>
                  </a:lnTo>
                  <a:lnTo>
                    <a:pt x="1204" y="992"/>
                  </a:lnTo>
                  <a:lnTo>
                    <a:pt x="1188" y="1023"/>
                  </a:lnTo>
                  <a:lnTo>
                    <a:pt x="1288" y="1195"/>
                  </a:lnTo>
                  <a:lnTo>
                    <a:pt x="1193" y="1290"/>
                  </a:lnTo>
                  <a:lnTo>
                    <a:pt x="1031" y="1192"/>
                  </a:lnTo>
                  <a:lnTo>
                    <a:pt x="999" y="1211"/>
                  </a:lnTo>
                  <a:lnTo>
                    <a:pt x="984" y="1220"/>
                  </a:lnTo>
                  <a:lnTo>
                    <a:pt x="968" y="1229"/>
                  </a:lnTo>
                  <a:lnTo>
                    <a:pt x="953" y="1236"/>
                  </a:lnTo>
                  <a:lnTo>
                    <a:pt x="937" y="1244"/>
                  </a:lnTo>
                  <a:lnTo>
                    <a:pt x="921" y="1251"/>
                  </a:lnTo>
                  <a:lnTo>
                    <a:pt x="905" y="1257"/>
                  </a:lnTo>
                  <a:lnTo>
                    <a:pt x="889" y="1263"/>
                  </a:lnTo>
                  <a:lnTo>
                    <a:pt x="873" y="1268"/>
                  </a:lnTo>
                  <a:lnTo>
                    <a:pt x="841" y="1279"/>
                  </a:lnTo>
                  <a:lnTo>
                    <a:pt x="793" y="1454"/>
                  </a:lnTo>
                  <a:lnTo>
                    <a:pt x="659" y="1454"/>
                  </a:lnTo>
                  <a:lnTo>
                    <a:pt x="618" y="1287"/>
                  </a:lnTo>
                  <a:lnTo>
                    <a:pt x="581" y="1279"/>
                  </a:lnTo>
                  <a:lnTo>
                    <a:pt x="562" y="1274"/>
                  </a:lnTo>
                  <a:lnTo>
                    <a:pt x="543" y="1268"/>
                  </a:lnTo>
                  <a:lnTo>
                    <a:pt x="524" y="1263"/>
                  </a:lnTo>
                  <a:lnTo>
                    <a:pt x="505" y="1255"/>
                  </a:lnTo>
                  <a:lnTo>
                    <a:pt x="488" y="1248"/>
                  </a:lnTo>
                  <a:lnTo>
                    <a:pt x="469" y="1241"/>
                  </a:lnTo>
                  <a:lnTo>
                    <a:pt x="451" y="1232"/>
                  </a:lnTo>
                  <a:lnTo>
                    <a:pt x="434" y="1223"/>
                  </a:lnTo>
                  <a:lnTo>
                    <a:pt x="403" y="1206"/>
                  </a:lnTo>
                  <a:lnTo>
                    <a:pt x="263" y="1290"/>
                  </a:lnTo>
                  <a:lnTo>
                    <a:pt x="168" y="1195"/>
                  </a:lnTo>
                  <a:lnTo>
                    <a:pt x="247" y="1055"/>
                  </a:lnTo>
                  <a:lnTo>
                    <a:pt x="228" y="1024"/>
                  </a:lnTo>
                  <a:lnTo>
                    <a:pt x="218" y="1007"/>
                  </a:lnTo>
                  <a:lnTo>
                    <a:pt x="207" y="988"/>
                  </a:lnTo>
                  <a:lnTo>
                    <a:pt x="199" y="969"/>
                  </a:lnTo>
                  <a:lnTo>
                    <a:pt x="190" y="950"/>
                  </a:lnTo>
                  <a:lnTo>
                    <a:pt x="183" y="931"/>
                  </a:lnTo>
                  <a:lnTo>
                    <a:pt x="175" y="910"/>
                  </a:lnTo>
                  <a:lnTo>
                    <a:pt x="169" y="890"/>
                  </a:lnTo>
                  <a:lnTo>
                    <a:pt x="164" y="870"/>
                  </a:lnTo>
                  <a:lnTo>
                    <a:pt x="155" y="834"/>
                  </a:lnTo>
                  <a:lnTo>
                    <a:pt x="0" y="796"/>
                  </a:lnTo>
                  <a:lnTo>
                    <a:pt x="0" y="662"/>
                  </a:lnTo>
                  <a:lnTo>
                    <a:pt x="156" y="620"/>
                  </a:lnTo>
                  <a:lnTo>
                    <a:pt x="167" y="586"/>
                  </a:lnTo>
                  <a:lnTo>
                    <a:pt x="172" y="567"/>
                  </a:lnTo>
                  <a:lnTo>
                    <a:pt x="178" y="547"/>
                  </a:lnTo>
                  <a:lnTo>
                    <a:pt x="186" y="528"/>
                  </a:lnTo>
                  <a:lnTo>
                    <a:pt x="193" y="509"/>
                  </a:lnTo>
                  <a:lnTo>
                    <a:pt x="202" y="490"/>
                  </a:lnTo>
                  <a:lnTo>
                    <a:pt x="210" y="472"/>
                  </a:lnTo>
                  <a:lnTo>
                    <a:pt x="221" y="455"/>
                  </a:lnTo>
                  <a:lnTo>
                    <a:pt x="231" y="437"/>
                  </a:lnTo>
                  <a:lnTo>
                    <a:pt x="251" y="405"/>
                  </a:lnTo>
                  <a:lnTo>
                    <a:pt x="165" y="262"/>
                  </a:lnTo>
                  <a:lnTo>
                    <a:pt x="260" y="167"/>
                  </a:lnTo>
                  <a:lnTo>
                    <a:pt x="412" y="254"/>
                  </a:lnTo>
                  <a:lnTo>
                    <a:pt x="442" y="238"/>
                  </a:lnTo>
                  <a:lnTo>
                    <a:pt x="459" y="230"/>
                  </a:lnTo>
                  <a:lnTo>
                    <a:pt x="475" y="222"/>
                  </a:lnTo>
                  <a:lnTo>
                    <a:pt x="491" y="215"/>
                  </a:lnTo>
                  <a:lnTo>
                    <a:pt x="508" y="208"/>
                  </a:lnTo>
                  <a:lnTo>
                    <a:pt x="526" y="202"/>
                  </a:lnTo>
                  <a:lnTo>
                    <a:pt x="543" y="196"/>
                  </a:lnTo>
                  <a:lnTo>
                    <a:pt x="561" y="190"/>
                  </a:lnTo>
                  <a:lnTo>
                    <a:pt x="578" y="186"/>
                  </a:lnTo>
                  <a:lnTo>
                    <a:pt x="615" y="178"/>
                  </a:lnTo>
                  <a:lnTo>
                    <a:pt x="659" y="0"/>
                  </a:lnTo>
                  <a:lnTo>
                    <a:pt x="793" y="0"/>
                  </a:lnTo>
                  <a:lnTo>
                    <a:pt x="844" y="187"/>
                  </a:lnTo>
                  <a:lnTo>
                    <a:pt x="876" y="197"/>
                  </a:lnTo>
                  <a:lnTo>
                    <a:pt x="891" y="202"/>
                  </a:lnTo>
                  <a:lnTo>
                    <a:pt x="905" y="208"/>
                  </a:lnTo>
                  <a:lnTo>
                    <a:pt x="920" y="214"/>
                  </a:lnTo>
                  <a:lnTo>
                    <a:pt x="934" y="219"/>
                  </a:lnTo>
                  <a:lnTo>
                    <a:pt x="949" y="225"/>
                  </a:lnTo>
                  <a:lnTo>
                    <a:pt x="962" y="233"/>
                  </a:lnTo>
                  <a:lnTo>
                    <a:pt x="977" y="241"/>
                  </a:lnTo>
                  <a:lnTo>
                    <a:pt x="991" y="249"/>
                  </a:lnTo>
                  <a:lnTo>
                    <a:pt x="1021" y="266"/>
                  </a:lnTo>
                  <a:lnTo>
                    <a:pt x="1194" y="167"/>
                  </a:lnTo>
                  <a:lnTo>
                    <a:pt x="1289" y="262"/>
                  </a:lnTo>
                  <a:lnTo>
                    <a:pt x="1186" y="436"/>
                  </a:lnTo>
                  <a:lnTo>
                    <a:pt x="1202" y="466"/>
                  </a:lnTo>
                  <a:lnTo>
                    <a:pt x="1207" y="479"/>
                  </a:lnTo>
                  <a:lnTo>
                    <a:pt x="1215" y="493"/>
                  </a:lnTo>
                  <a:lnTo>
                    <a:pt x="1221" y="506"/>
                  </a:lnTo>
                  <a:lnTo>
                    <a:pt x="1226" y="519"/>
                  </a:lnTo>
                  <a:lnTo>
                    <a:pt x="1232" y="532"/>
                  </a:lnTo>
                  <a:lnTo>
                    <a:pt x="1237" y="547"/>
                  </a:lnTo>
                  <a:lnTo>
                    <a:pt x="1241" y="560"/>
                  </a:lnTo>
                  <a:lnTo>
                    <a:pt x="1245" y="574"/>
                  </a:lnTo>
                  <a:lnTo>
                    <a:pt x="1256" y="608"/>
                  </a:lnTo>
                  <a:lnTo>
                    <a:pt x="1454" y="662"/>
                  </a:lnTo>
                  <a:lnTo>
                    <a:pt x="1454" y="79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528" y="2183"/>
              <a:ext cx="335" cy="337"/>
            </a:xfrm>
            <a:custGeom>
              <a:rect b="b" l="l" r="r" t="t"/>
              <a:pathLst>
                <a:path extrusionOk="0" h="670" w="670">
                  <a:moveTo>
                    <a:pt x="335" y="0"/>
                  </a:moveTo>
                  <a:lnTo>
                    <a:pt x="301" y="1"/>
                  </a:lnTo>
                  <a:lnTo>
                    <a:pt x="268" y="7"/>
                  </a:lnTo>
                  <a:lnTo>
                    <a:pt x="235" y="14"/>
                  </a:lnTo>
                  <a:lnTo>
                    <a:pt x="205" y="26"/>
                  </a:lnTo>
                  <a:lnTo>
                    <a:pt x="176" y="41"/>
                  </a:lnTo>
                  <a:lnTo>
                    <a:pt x="148" y="57"/>
                  </a:lnTo>
                  <a:lnTo>
                    <a:pt x="123" y="76"/>
                  </a:lnTo>
                  <a:lnTo>
                    <a:pt x="98" y="98"/>
                  </a:lnTo>
                  <a:lnTo>
                    <a:pt x="76" y="122"/>
                  </a:lnTo>
                  <a:lnTo>
                    <a:pt x="57" y="147"/>
                  </a:lnTo>
                  <a:lnTo>
                    <a:pt x="41" y="175"/>
                  </a:lnTo>
                  <a:lnTo>
                    <a:pt x="27" y="204"/>
                  </a:lnTo>
                  <a:lnTo>
                    <a:pt x="15" y="235"/>
                  </a:lnTo>
                  <a:lnTo>
                    <a:pt x="8" y="267"/>
                  </a:lnTo>
                  <a:lnTo>
                    <a:pt x="2" y="301"/>
                  </a:lnTo>
                  <a:lnTo>
                    <a:pt x="0" y="334"/>
                  </a:lnTo>
                  <a:lnTo>
                    <a:pt x="2" y="368"/>
                  </a:lnTo>
                  <a:lnTo>
                    <a:pt x="6" y="400"/>
                  </a:lnTo>
                  <a:lnTo>
                    <a:pt x="15" y="432"/>
                  </a:lnTo>
                  <a:lnTo>
                    <a:pt x="25" y="463"/>
                  </a:lnTo>
                  <a:lnTo>
                    <a:pt x="40" y="492"/>
                  </a:lnTo>
                  <a:lnTo>
                    <a:pt x="56" y="521"/>
                  </a:lnTo>
                  <a:lnTo>
                    <a:pt x="76" y="548"/>
                  </a:lnTo>
                  <a:lnTo>
                    <a:pt x="98" y="572"/>
                  </a:lnTo>
                  <a:lnTo>
                    <a:pt x="110" y="584"/>
                  </a:lnTo>
                  <a:lnTo>
                    <a:pt x="123" y="594"/>
                  </a:lnTo>
                  <a:lnTo>
                    <a:pt x="136" y="604"/>
                  </a:lnTo>
                  <a:lnTo>
                    <a:pt x="149" y="615"/>
                  </a:lnTo>
                  <a:lnTo>
                    <a:pt x="164" y="623"/>
                  </a:lnTo>
                  <a:lnTo>
                    <a:pt x="179" y="631"/>
                  </a:lnTo>
                  <a:lnTo>
                    <a:pt x="192" y="638"/>
                  </a:lnTo>
                  <a:lnTo>
                    <a:pt x="208" y="645"/>
                  </a:lnTo>
                  <a:lnTo>
                    <a:pt x="222" y="651"/>
                  </a:lnTo>
                  <a:lnTo>
                    <a:pt x="238" y="656"/>
                  </a:lnTo>
                  <a:lnTo>
                    <a:pt x="253" y="660"/>
                  </a:lnTo>
                  <a:lnTo>
                    <a:pt x="269" y="664"/>
                  </a:lnTo>
                  <a:lnTo>
                    <a:pt x="285" y="667"/>
                  </a:lnTo>
                  <a:lnTo>
                    <a:pt x="301" y="669"/>
                  </a:lnTo>
                  <a:lnTo>
                    <a:pt x="319" y="670"/>
                  </a:lnTo>
                  <a:lnTo>
                    <a:pt x="335" y="670"/>
                  </a:lnTo>
                  <a:lnTo>
                    <a:pt x="352" y="670"/>
                  </a:lnTo>
                  <a:lnTo>
                    <a:pt x="368" y="669"/>
                  </a:lnTo>
                  <a:lnTo>
                    <a:pt x="384" y="667"/>
                  </a:lnTo>
                  <a:lnTo>
                    <a:pt x="400" y="664"/>
                  </a:lnTo>
                  <a:lnTo>
                    <a:pt x="416" y="660"/>
                  </a:lnTo>
                  <a:lnTo>
                    <a:pt x="433" y="656"/>
                  </a:lnTo>
                  <a:lnTo>
                    <a:pt x="449" y="651"/>
                  </a:lnTo>
                  <a:lnTo>
                    <a:pt x="463" y="645"/>
                  </a:lnTo>
                  <a:lnTo>
                    <a:pt x="478" y="638"/>
                  </a:lnTo>
                  <a:lnTo>
                    <a:pt x="492" y="631"/>
                  </a:lnTo>
                  <a:lnTo>
                    <a:pt x="507" y="623"/>
                  </a:lnTo>
                  <a:lnTo>
                    <a:pt x="522" y="615"/>
                  </a:lnTo>
                  <a:lnTo>
                    <a:pt x="535" y="604"/>
                  </a:lnTo>
                  <a:lnTo>
                    <a:pt x="548" y="594"/>
                  </a:lnTo>
                  <a:lnTo>
                    <a:pt x="561" y="584"/>
                  </a:lnTo>
                  <a:lnTo>
                    <a:pt x="573" y="572"/>
                  </a:lnTo>
                  <a:lnTo>
                    <a:pt x="595" y="548"/>
                  </a:lnTo>
                  <a:lnTo>
                    <a:pt x="615" y="521"/>
                  </a:lnTo>
                  <a:lnTo>
                    <a:pt x="631" y="492"/>
                  </a:lnTo>
                  <a:lnTo>
                    <a:pt x="646" y="463"/>
                  </a:lnTo>
                  <a:lnTo>
                    <a:pt x="656" y="432"/>
                  </a:lnTo>
                  <a:lnTo>
                    <a:pt x="665" y="400"/>
                  </a:lnTo>
                  <a:lnTo>
                    <a:pt x="669" y="368"/>
                  </a:lnTo>
                  <a:lnTo>
                    <a:pt x="670" y="334"/>
                  </a:lnTo>
                  <a:lnTo>
                    <a:pt x="669" y="301"/>
                  </a:lnTo>
                  <a:lnTo>
                    <a:pt x="665" y="268"/>
                  </a:lnTo>
                  <a:lnTo>
                    <a:pt x="656" y="236"/>
                  </a:lnTo>
                  <a:lnTo>
                    <a:pt x="646" y="206"/>
                  </a:lnTo>
                  <a:lnTo>
                    <a:pt x="631" y="176"/>
                  </a:lnTo>
                  <a:lnTo>
                    <a:pt x="615" y="149"/>
                  </a:lnTo>
                  <a:lnTo>
                    <a:pt x="595" y="122"/>
                  </a:lnTo>
                  <a:lnTo>
                    <a:pt x="573" y="98"/>
                  </a:lnTo>
                  <a:lnTo>
                    <a:pt x="561" y="86"/>
                  </a:lnTo>
                  <a:lnTo>
                    <a:pt x="548" y="76"/>
                  </a:lnTo>
                  <a:lnTo>
                    <a:pt x="535" y="65"/>
                  </a:lnTo>
                  <a:lnTo>
                    <a:pt x="522" y="55"/>
                  </a:lnTo>
                  <a:lnTo>
                    <a:pt x="507" y="46"/>
                  </a:lnTo>
                  <a:lnTo>
                    <a:pt x="492" y="39"/>
                  </a:lnTo>
                  <a:lnTo>
                    <a:pt x="478" y="32"/>
                  </a:lnTo>
                  <a:lnTo>
                    <a:pt x="463" y="24"/>
                  </a:lnTo>
                  <a:lnTo>
                    <a:pt x="449" y="19"/>
                  </a:lnTo>
                  <a:lnTo>
                    <a:pt x="433" y="14"/>
                  </a:lnTo>
                  <a:lnTo>
                    <a:pt x="416" y="10"/>
                  </a:lnTo>
                  <a:lnTo>
                    <a:pt x="400" y="5"/>
                  </a:lnTo>
                  <a:lnTo>
                    <a:pt x="384" y="3"/>
                  </a:lnTo>
                  <a:lnTo>
                    <a:pt x="368" y="1"/>
                  </a:lnTo>
                  <a:lnTo>
                    <a:pt x="352" y="0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434" y="2089"/>
              <a:ext cx="523" cy="523"/>
            </a:xfrm>
            <a:custGeom>
              <a:rect b="b" l="l" r="r" t="t"/>
              <a:pathLst>
                <a:path extrusionOk="0" h="1046" w="1047">
                  <a:moveTo>
                    <a:pt x="523" y="0"/>
                  </a:moveTo>
                  <a:lnTo>
                    <a:pt x="470" y="3"/>
                  </a:lnTo>
                  <a:lnTo>
                    <a:pt x="418" y="10"/>
                  </a:lnTo>
                  <a:lnTo>
                    <a:pt x="368" y="24"/>
                  </a:lnTo>
                  <a:lnTo>
                    <a:pt x="320" y="41"/>
                  </a:lnTo>
                  <a:lnTo>
                    <a:pt x="275" y="63"/>
                  </a:lnTo>
                  <a:lnTo>
                    <a:pt x="231" y="89"/>
                  </a:lnTo>
                  <a:lnTo>
                    <a:pt x="191" y="120"/>
                  </a:lnTo>
                  <a:lnTo>
                    <a:pt x="153" y="154"/>
                  </a:lnTo>
                  <a:lnTo>
                    <a:pt x="120" y="192"/>
                  </a:lnTo>
                  <a:lnTo>
                    <a:pt x="89" y="231"/>
                  </a:lnTo>
                  <a:lnTo>
                    <a:pt x="63" y="275"/>
                  </a:lnTo>
                  <a:lnTo>
                    <a:pt x="41" y="320"/>
                  </a:lnTo>
                  <a:lnTo>
                    <a:pt x="23" y="368"/>
                  </a:lnTo>
                  <a:lnTo>
                    <a:pt x="10" y="418"/>
                  </a:lnTo>
                  <a:lnTo>
                    <a:pt x="3" y="471"/>
                  </a:lnTo>
                  <a:lnTo>
                    <a:pt x="0" y="523"/>
                  </a:lnTo>
                  <a:lnTo>
                    <a:pt x="3" y="576"/>
                  </a:lnTo>
                  <a:lnTo>
                    <a:pt x="10" y="627"/>
                  </a:lnTo>
                  <a:lnTo>
                    <a:pt x="23" y="677"/>
                  </a:lnTo>
                  <a:lnTo>
                    <a:pt x="40" y="723"/>
                  </a:lnTo>
                  <a:lnTo>
                    <a:pt x="61" y="770"/>
                  </a:lnTo>
                  <a:lnTo>
                    <a:pt x="88" y="814"/>
                  </a:lnTo>
                  <a:lnTo>
                    <a:pt x="118" y="855"/>
                  </a:lnTo>
                  <a:lnTo>
                    <a:pt x="153" y="893"/>
                  </a:lnTo>
                  <a:lnTo>
                    <a:pt x="172" y="910"/>
                  </a:lnTo>
                  <a:lnTo>
                    <a:pt x="191" y="928"/>
                  </a:lnTo>
                  <a:lnTo>
                    <a:pt x="212" y="944"/>
                  </a:lnTo>
                  <a:lnTo>
                    <a:pt x="234" y="959"/>
                  </a:lnTo>
                  <a:lnTo>
                    <a:pt x="256" y="972"/>
                  </a:lnTo>
                  <a:lnTo>
                    <a:pt x="277" y="985"/>
                  </a:lnTo>
                  <a:lnTo>
                    <a:pt x="299" y="997"/>
                  </a:lnTo>
                  <a:lnTo>
                    <a:pt x="323" y="1007"/>
                  </a:lnTo>
                  <a:lnTo>
                    <a:pt x="348" y="1016"/>
                  </a:lnTo>
                  <a:lnTo>
                    <a:pt x="371" y="1024"/>
                  </a:lnTo>
                  <a:lnTo>
                    <a:pt x="396" y="1030"/>
                  </a:lnTo>
                  <a:lnTo>
                    <a:pt x="421" y="1036"/>
                  </a:lnTo>
                  <a:lnTo>
                    <a:pt x="445" y="1040"/>
                  </a:lnTo>
                  <a:lnTo>
                    <a:pt x="472" y="1043"/>
                  </a:lnTo>
                  <a:lnTo>
                    <a:pt x="496" y="1046"/>
                  </a:lnTo>
                  <a:lnTo>
                    <a:pt x="523" y="1046"/>
                  </a:lnTo>
                  <a:lnTo>
                    <a:pt x="549" y="1046"/>
                  </a:lnTo>
                  <a:lnTo>
                    <a:pt x="575" y="1043"/>
                  </a:lnTo>
                  <a:lnTo>
                    <a:pt x="600" y="1040"/>
                  </a:lnTo>
                  <a:lnTo>
                    <a:pt x="626" y="1036"/>
                  </a:lnTo>
                  <a:lnTo>
                    <a:pt x="651" y="1030"/>
                  </a:lnTo>
                  <a:lnTo>
                    <a:pt x="676" y="1024"/>
                  </a:lnTo>
                  <a:lnTo>
                    <a:pt x="699" y="1016"/>
                  </a:lnTo>
                  <a:lnTo>
                    <a:pt x="724" y="1007"/>
                  </a:lnTo>
                  <a:lnTo>
                    <a:pt x="746" y="997"/>
                  </a:lnTo>
                  <a:lnTo>
                    <a:pt x="769" y="985"/>
                  </a:lnTo>
                  <a:lnTo>
                    <a:pt x="791" y="972"/>
                  </a:lnTo>
                  <a:lnTo>
                    <a:pt x="813" y="959"/>
                  </a:lnTo>
                  <a:lnTo>
                    <a:pt x="835" y="944"/>
                  </a:lnTo>
                  <a:lnTo>
                    <a:pt x="856" y="928"/>
                  </a:lnTo>
                  <a:lnTo>
                    <a:pt x="875" y="910"/>
                  </a:lnTo>
                  <a:lnTo>
                    <a:pt x="893" y="893"/>
                  </a:lnTo>
                  <a:lnTo>
                    <a:pt x="929" y="855"/>
                  </a:lnTo>
                  <a:lnTo>
                    <a:pt x="959" y="814"/>
                  </a:lnTo>
                  <a:lnTo>
                    <a:pt x="985" y="770"/>
                  </a:lnTo>
                  <a:lnTo>
                    <a:pt x="1007" y="723"/>
                  </a:lnTo>
                  <a:lnTo>
                    <a:pt x="1023" y="677"/>
                  </a:lnTo>
                  <a:lnTo>
                    <a:pt x="1037" y="627"/>
                  </a:lnTo>
                  <a:lnTo>
                    <a:pt x="1044" y="576"/>
                  </a:lnTo>
                  <a:lnTo>
                    <a:pt x="1047" y="523"/>
                  </a:lnTo>
                  <a:lnTo>
                    <a:pt x="1044" y="472"/>
                  </a:lnTo>
                  <a:lnTo>
                    <a:pt x="1037" y="421"/>
                  </a:lnTo>
                  <a:lnTo>
                    <a:pt x="1023" y="371"/>
                  </a:lnTo>
                  <a:lnTo>
                    <a:pt x="1007" y="323"/>
                  </a:lnTo>
                  <a:lnTo>
                    <a:pt x="985" y="278"/>
                  </a:lnTo>
                  <a:lnTo>
                    <a:pt x="959" y="234"/>
                  </a:lnTo>
                  <a:lnTo>
                    <a:pt x="929" y="192"/>
                  </a:lnTo>
                  <a:lnTo>
                    <a:pt x="893" y="154"/>
                  </a:lnTo>
                  <a:lnTo>
                    <a:pt x="875" y="136"/>
                  </a:lnTo>
                  <a:lnTo>
                    <a:pt x="856" y="119"/>
                  </a:lnTo>
                  <a:lnTo>
                    <a:pt x="835" y="102"/>
                  </a:lnTo>
                  <a:lnTo>
                    <a:pt x="813" y="88"/>
                  </a:lnTo>
                  <a:lnTo>
                    <a:pt x="791" y="75"/>
                  </a:lnTo>
                  <a:lnTo>
                    <a:pt x="769" y="62"/>
                  </a:lnTo>
                  <a:lnTo>
                    <a:pt x="746" y="50"/>
                  </a:lnTo>
                  <a:lnTo>
                    <a:pt x="724" y="40"/>
                  </a:lnTo>
                  <a:lnTo>
                    <a:pt x="699" y="31"/>
                  </a:lnTo>
                  <a:lnTo>
                    <a:pt x="676" y="22"/>
                  </a:lnTo>
                  <a:lnTo>
                    <a:pt x="651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5" y="3"/>
                  </a:lnTo>
                  <a:lnTo>
                    <a:pt x="549" y="0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460" y="2115"/>
              <a:ext cx="470" cy="470"/>
            </a:xfrm>
            <a:custGeom>
              <a:rect b="b" l="l" r="r" t="t"/>
              <a:pathLst>
                <a:path extrusionOk="0" h="941" w="941">
                  <a:moveTo>
                    <a:pt x="470" y="0"/>
                  </a:moveTo>
                  <a:lnTo>
                    <a:pt x="422" y="3"/>
                  </a:lnTo>
                  <a:lnTo>
                    <a:pt x="375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46" y="57"/>
                  </a:lnTo>
                  <a:lnTo>
                    <a:pt x="207" y="80"/>
                  </a:lnTo>
                  <a:lnTo>
                    <a:pt x="172" y="108"/>
                  </a:lnTo>
                  <a:lnTo>
                    <a:pt x="138" y="139"/>
                  </a:lnTo>
                  <a:lnTo>
                    <a:pt x="108" y="172"/>
                  </a:lnTo>
                  <a:lnTo>
                    <a:pt x="80" y="207"/>
                  </a:lnTo>
                  <a:lnTo>
                    <a:pt x="57" y="247"/>
                  </a:lnTo>
                  <a:lnTo>
                    <a:pt x="36" y="288"/>
                  </a:lnTo>
                  <a:lnTo>
                    <a:pt x="22" y="331"/>
                  </a:lnTo>
                  <a:lnTo>
                    <a:pt x="10" y="375"/>
                  </a:lnTo>
                  <a:lnTo>
                    <a:pt x="3" y="422"/>
                  </a:lnTo>
                  <a:lnTo>
                    <a:pt x="0" y="470"/>
                  </a:lnTo>
                  <a:lnTo>
                    <a:pt x="3" y="517"/>
                  </a:lnTo>
                  <a:lnTo>
                    <a:pt x="8" y="562"/>
                  </a:lnTo>
                  <a:lnTo>
                    <a:pt x="20" y="608"/>
                  </a:lnTo>
                  <a:lnTo>
                    <a:pt x="36" y="650"/>
                  </a:lnTo>
                  <a:lnTo>
                    <a:pt x="55" y="692"/>
                  </a:lnTo>
                  <a:lnTo>
                    <a:pt x="78" y="732"/>
                  </a:lnTo>
                  <a:lnTo>
                    <a:pt x="106" y="768"/>
                  </a:lnTo>
                  <a:lnTo>
                    <a:pt x="138" y="803"/>
                  </a:lnTo>
                  <a:lnTo>
                    <a:pt x="154" y="819"/>
                  </a:lnTo>
                  <a:lnTo>
                    <a:pt x="172" y="835"/>
                  </a:lnTo>
                  <a:lnTo>
                    <a:pt x="191" y="849"/>
                  </a:lnTo>
                  <a:lnTo>
                    <a:pt x="210" y="862"/>
                  </a:lnTo>
                  <a:lnTo>
                    <a:pt x="229" y="875"/>
                  </a:lnTo>
                  <a:lnTo>
                    <a:pt x="249" y="887"/>
                  </a:lnTo>
                  <a:lnTo>
                    <a:pt x="268" y="897"/>
                  </a:lnTo>
                  <a:lnTo>
                    <a:pt x="290" y="906"/>
                  </a:lnTo>
                  <a:lnTo>
                    <a:pt x="311" y="913"/>
                  </a:lnTo>
                  <a:lnTo>
                    <a:pt x="332" y="920"/>
                  </a:lnTo>
                  <a:lnTo>
                    <a:pt x="354" y="926"/>
                  </a:lnTo>
                  <a:lnTo>
                    <a:pt x="378" y="932"/>
                  </a:lnTo>
                  <a:lnTo>
                    <a:pt x="400" y="936"/>
                  </a:lnTo>
                  <a:lnTo>
                    <a:pt x="423" y="938"/>
                  </a:lnTo>
                  <a:lnTo>
                    <a:pt x="446" y="941"/>
                  </a:lnTo>
                  <a:lnTo>
                    <a:pt x="470" y="941"/>
                  </a:lnTo>
                  <a:lnTo>
                    <a:pt x="493" y="941"/>
                  </a:lnTo>
                  <a:lnTo>
                    <a:pt x="516" y="938"/>
                  </a:lnTo>
                  <a:lnTo>
                    <a:pt x="540" y="936"/>
                  </a:lnTo>
                  <a:lnTo>
                    <a:pt x="563" y="932"/>
                  </a:lnTo>
                  <a:lnTo>
                    <a:pt x="585" y="926"/>
                  </a:lnTo>
                  <a:lnTo>
                    <a:pt x="607" y="920"/>
                  </a:lnTo>
                  <a:lnTo>
                    <a:pt x="629" y="913"/>
                  </a:lnTo>
                  <a:lnTo>
                    <a:pt x="651" y="906"/>
                  </a:lnTo>
                  <a:lnTo>
                    <a:pt x="671" y="897"/>
                  </a:lnTo>
                  <a:lnTo>
                    <a:pt x="692" y="887"/>
                  </a:lnTo>
                  <a:lnTo>
                    <a:pt x="712" y="875"/>
                  </a:lnTo>
                  <a:lnTo>
                    <a:pt x="731" y="862"/>
                  </a:lnTo>
                  <a:lnTo>
                    <a:pt x="750" y="849"/>
                  </a:lnTo>
                  <a:lnTo>
                    <a:pt x="767" y="835"/>
                  </a:lnTo>
                  <a:lnTo>
                    <a:pt x="785" y="819"/>
                  </a:lnTo>
                  <a:lnTo>
                    <a:pt x="803" y="803"/>
                  </a:lnTo>
                  <a:lnTo>
                    <a:pt x="835" y="768"/>
                  </a:lnTo>
                  <a:lnTo>
                    <a:pt x="862" y="732"/>
                  </a:lnTo>
                  <a:lnTo>
                    <a:pt x="886" y="692"/>
                  </a:lnTo>
                  <a:lnTo>
                    <a:pt x="905" y="650"/>
                  </a:lnTo>
                  <a:lnTo>
                    <a:pt x="921" y="608"/>
                  </a:lnTo>
                  <a:lnTo>
                    <a:pt x="932" y="562"/>
                  </a:lnTo>
                  <a:lnTo>
                    <a:pt x="938" y="517"/>
                  </a:lnTo>
                  <a:lnTo>
                    <a:pt x="941" y="470"/>
                  </a:lnTo>
                  <a:lnTo>
                    <a:pt x="938" y="423"/>
                  </a:lnTo>
                  <a:lnTo>
                    <a:pt x="932" y="378"/>
                  </a:lnTo>
                  <a:lnTo>
                    <a:pt x="921" y="333"/>
                  </a:lnTo>
                  <a:lnTo>
                    <a:pt x="905" y="291"/>
                  </a:lnTo>
                  <a:lnTo>
                    <a:pt x="886" y="248"/>
                  </a:lnTo>
                  <a:lnTo>
                    <a:pt x="862" y="209"/>
                  </a:lnTo>
                  <a:lnTo>
                    <a:pt x="835" y="172"/>
                  </a:lnTo>
                  <a:lnTo>
                    <a:pt x="803" y="137"/>
                  </a:lnTo>
                  <a:lnTo>
                    <a:pt x="785" y="121"/>
                  </a:lnTo>
                  <a:lnTo>
                    <a:pt x="767" y="106"/>
                  </a:lnTo>
                  <a:lnTo>
                    <a:pt x="750" y="92"/>
                  </a:lnTo>
                  <a:lnTo>
                    <a:pt x="731" y="79"/>
                  </a:lnTo>
                  <a:lnTo>
                    <a:pt x="712" y="67"/>
                  </a:lnTo>
                  <a:lnTo>
                    <a:pt x="692" y="55"/>
                  </a:lnTo>
                  <a:lnTo>
                    <a:pt x="671" y="45"/>
                  </a:lnTo>
                  <a:lnTo>
                    <a:pt x="651" y="35"/>
                  </a:lnTo>
                  <a:lnTo>
                    <a:pt x="629" y="28"/>
                  </a:lnTo>
                  <a:lnTo>
                    <a:pt x="607" y="20"/>
                  </a:lnTo>
                  <a:lnTo>
                    <a:pt x="585" y="14"/>
                  </a:lnTo>
                  <a:lnTo>
                    <a:pt x="563" y="9"/>
                  </a:lnTo>
                  <a:lnTo>
                    <a:pt x="540" y="6"/>
                  </a:lnTo>
                  <a:lnTo>
                    <a:pt x="516" y="3"/>
                  </a:lnTo>
                  <a:lnTo>
                    <a:pt x="493" y="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509" y="2115"/>
              <a:ext cx="323" cy="466"/>
            </a:xfrm>
            <a:custGeom>
              <a:rect b="b" l="l" r="r" t="t"/>
              <a:pathLst>
                <a:path extrusionOk="0" h="932" w="647">
                  <a:moveTo>
                    <a:pt x="373" y="0"/>
                  </a:moveTo>
                  <a:lnTo>
                    <a:pt x="362" y="0"/>
                  </a:lnTo>
                  <a:lnTo>
                    <a:pt x="352" y="0"/>
                  </a:lnTo>
                  <a:lnTo>
                    <a:pt x="341" y="1"/>
                  </a:lnTo>
                  <a:lnTo>
                    <a:pt x="330" y="1"/>
                  </a:lnTo>
                  <a:lnTo>
                    <a:pt x="0" y="758"/>
                  </a:lnTo>
                  <a:lnTo>
                    <a:pt x="11" y="770"/>
                  </a:lnTo>
                  <a:lnTo>
                    <a:pt x="21" y="781"/>
                  </a:lnTo>
                  <a:lnTo>
                    <a:pt x="31" y="792"/>
                  </a:lnTo>
                  <a:lnTo>
                    <a:pt x="41" y="803"/>
                  </a:lnTo>
                  <a:lnTo>
                    <a:pt x="54" y="815"/>
                  </a:lnTo>
                  <a:lnTo>
                    <a:pt x="66" y="827"/>
                  </a:lnTo>
                  <a:lnTo>
                    <a:pt x="79" y="838"/>
                  </a:lnTo>
                  <a:lnTo>
                    <a:pt x="94" y="849"/>
                  </a:lnTo>
                  <a:lnTo>
                    <a:pt x="107" y="859"/>
                  </a:lnTo>
                  <a:lnTo>
                    <a:pt x="122" y="868"/>
                  </a:lnTo>
                  <a:lnTo>
                    <a:pt x="136" y="876"/>
                  </a:lnTo>
                  <a:lnTo>
                    <a:pt x="151" y="885"/>
                  </a:lnTo>
                  <a:lnTo>
                    <a:pt x="165" y="892"/>
                  </a:lnTo>
                  <a:lnTo>
                    <a:pt x="181" y="900"/>
                  </a:lnTo>
                  <a:lnTo>
                    <a:pt x="198" y="907"/>
                  </a:lnTo>
                  <a:lnTo>
                    <a:pt x="214" y="913"/>
                  </a:lnTo>
                  <a:lnTo>
                    <a:pt x="230" y="919"/>
                  </a:lnTo>
                  <a:lnTo>
                    <a:pt x="246" y="923"/>
                  </a:lnTo>
                  <a:lnTo>
                    <a:pt x="262" y="927"/>
                  </a:lnTo>
                  <a:lnTo>
                    <a:pt x="279" y="932"/>
                  </a:lnTo>
                  <a:lnTo>
                    <a:pt x="647" y="87"/>
                  </a:lnTo>
                  <a:lnTo>
                    <a:pt x="633" y="77"/>
                  </a:lnTo>
                  <a:lnTo>
                    <a:pt x="616" y="67"/>
                  </a:lnTo>
                  <a:lnTo>
                    <a:pt x="600" y="58"/>
                  </a:lnTo>
                  <a:lnTo>
                    <a:pt x="584" y="49"/>
                  </a:lnTo>
                  <a:lnTo>
                    <a:pt x="568" y="42"/>
                  </a:lnTo>
                  <a:lnTo>
                    <a:pt x="552" y="35"/>
                  </a:lnTo>
                  <a:lnTo>
                    <a:pt x="535" y="28"/>
                  </a:lnTo>
                  <a:lnTo>
                    <a:pt x="517" y="22"/>
                  </a:lnTo>
                  <a:lnTo>
                    <a:pt x="500" y="17"/>
                  </a:lnTo>
                  <a:lnTo>
                    <a:pt x="482" y="13"/>
                  </a:lnTo>
                  <a:lnTo>
                    <a:pt x="465" y="9"/>
                  </a:lnTo>
                  <a:lnTo>
                    <a:pt x="447" y="6"/>
                  </a:lnTo>
                  <a:lnTo>
                    <a:pt x="428" y="3"/>
                  </a:lnTo>
                  <a:lnTo>
                    <a:pt x="411" y="1"/>
                  </a:lnTo>
                  <a:lnTo>
                    <a:pt x="392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477" y="2120"/>
              <a:ext cx="173" cy="355"/>
            </a:xfrm>
            <a:custGeom>
              <a:rect b="b" l="l" r="r" t="t"/>
              <a:pathLst>
                <a:path extrusionOk="0" h="710" w="346">
                  <a:moveTo>
                    <a:pt x="270" y="21"/>
                  </a:moveTo>
                  <a:lnTo>
                    <a:pt x="0" y="639"/>
                  </a:lnTo>
                  <a:lnTo>
                    <a:pt x="7" y="658"/>
                  </a:lnTo>
                  <a:lnTo>
                    <a:pt x="16" y="676"/>
                  </a:lnTo>
                  <a:lnTo>
                    <a:pt x="26" y="693"/>
                  </a:lnTo>
                  <a:lnTo>
                    <a:pt x="36" y="710"/>
                  </a:lnTo>
                  <a:lnTo>
                    <a:pt x="346" y="0"/>
                  </a:lnTo>
                  <a:lnTo>
                    <a:pt x="335" y="2"/>
                  </a:lnTo>
                  <a:lnTo>
                    <a:pt x="327" y="4"/>
                  </a:lnTo>
                  <a:lnTo>
                    <a:pt x="316" y="7"/>
                  </a:lnTo>
                  <a:lnTo>
                    <a:pt x="306" y="8"/>
                  </a:lnTo>
                  <a:lnTo>
                    <a:pt x="297" y="11"/>
                  </a:lnTo>
                  <a:lnTo>
                    <a:pt x="287" y="14"/>
                  </a:lnTo>
                  <a:lnTo>
                    <a:pt x="279" y="19"/>
                  </a:lnTo>
                  <a:lnTo>
                    <a:pt x="270" y="2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666" y="2171"/>
              <a:ext cx="254" cy="415"/>
            </a:xfrm>
            <a:custGeom>
              <a:rect b="b" l="l" r="r" t="t"/>
              <a:pathLst>
                <a:path extrusionOk="0" h="830" w="509">
                  <a:moveTo>
                    <a:pt x="390" y="26"/>
                  </a:moveTo>
                  <a:lnTo>
                    <a:pt x="382" y="19"/>
                  </a:lnTo>
                  <a:lnTo>
                    <a:pt x="375" y="13"/>
                  </a:lnTo>
                  <a:lnTo>
                    <a:pt x="368" y="6"/>
                  </a:lnTo>
                  <a:lnTo>
                    <a:pt x="360" y="0"/>
                  </a:lnTo>
                  <a:lnTo>
                    <a:pt x="0" y="827"/>
                  </a:lnTo>
                  <a:lnTo>
                    <a:pt x="7" y="827"/>
                  </a:lnTo>
                  <a:lnTo>
                    <a:pt x="14" y="828"/>
                  </a:lnTo>
                  <a:lnTo>
                    <a:pt x="22" y="828"/>
                  </a:lnTo>
                  <a:lnTo>
                    <a:pt x="29" y="828"/>
                  </a:lnTo>
                  <a:lnTo>
                    <a:pt x="35" y="830"/>
                  </a:lnTo>
                  <a:lnTo>
                    <a:pt x="42" y="830"/>
                  </a:lnTo>
                  <a:lnTo>
                    <a:pt x="49" y="830"/>
                  </a:lnTo>
                  <a:lnTo>
                    <a:pt x="57" y="830"/>
                  </a:lnTo>
                  <a:lnTo>
                    <a:pt x="84" y="828"/>
                  </a:lnTo>
                  <a:lnTo>
                    <a:pt x="112" y="827"/>
                  </a:lnTo>
                  <a:lnTo>
                    <a:pt x="140" y="822"/>
                  </a:lnTo>
                  <a:lnTo>
                    <a:pt x="166" y="816"/>
                  </a:lnTo>
                  <a:lnTo>
                    <a:pt x="192" y="809"/>
                  </a:lnTo>
                  <a:lnTo>
                    <a:pt x="219" y="802"/>
                  </a:lnTo>
                  <a:lnTo>
                    <a:pt x="244" y="792"/>
                  </a:lnTo>
                  <a:lnTo>
                    <a:pt x="268" y="780"/>
                  </a:lnTo>
                  <a:lnTo>
                    <a:pt x="509" y="228"/>
                  </a:lnTo>
                  <a:lnTo>
                    <a:pt x="500" y="200"/>
                  </a:lnTo>
                  <a:lnTo>
                    <a:pt x="489" y="172"/>
                  </a:lnTo>
                  <a:lnTo>
                    <a:pt x="477" y="146"/>
                  </a:lnTo>
                  <a:lnTo>
                    <a:pt x="463" y="120"/>
                  </a:lnTo>
                  <a:lnTo>
                    <a:pt x="446" y="95"/>
                  </a:lnTo>
                  <a:lnTo>
                    <a:pt x="429" y="71"/>
                  </a:lnTo>
                  <a:lnTo>
                    <a:pt x="410" y="48"/>
                  </a:lnTo>
                  <a:lnTo>
                    <a:pt x="390" y="26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558" y="2213"/>
              <a:ext cx="273" cy="274"/>
            </a:xfrm>
            <a:custGeom>
              <a:rect b="b" l="l" r="r" t="t"/>
              <a:pathLst>
                <a:path extrusionOk="0" h="549" w="547">
                  <a:moveTo>
                    <a:pt x="273" y="549"/>
                  </a:moveTo>
                  <a:lnTo>
                    <a:pt x="245" y="547"/>
                  </a:lnTo>
                  <a:lnTo>
                    <a:pt x="219" y="543"/>
                  </a:lnTo>
                  <a:lnTo>
                    <a:pt x="192" y="537"/>
                  </a:lnTo>
                  <a:lnTo>
                    <a:pt x="168" y="528"/>
                  </a:lnTo>
                  <a:lnTo>
                    <a:pt x="144" y="517"/>
                  </a:lnTo>
                  <a:lnTo>
                    <a:pt x="121" y="504"/>
                  </a:lnTo>
                  <a:lnTo>
                    <a:pt x="100" y="488"/>
                  </a:lnTo>
                  <a:lnTo>
                    <a:pt x="80" y="469"/>
                  </a:lnTo>
                  <a:lnTo>
                    <a:pt x="61" y="448"/>
                  </a:lnTo>
                  <a:lnTo>
                    <a:pt x="45" y="426"/>
                  </a:lnTo>
                  <a:lnTo>
                    <a:pt x="32" y="404"/>
                  </a:lnTo>
                  <a:lnTo>
                    <a:pt x="20" y="379"/>
                  </a:lnTo>
                  <a:lnTo>
                    <a:pt x="11" y="355"/>
                  </a:lnTo>
                  <a:lnTo>
                    <a:pt x="6" y="328"/>
                  </a:lnTo>
                  <a:lnTo>
                    <a:pt x="1" y="302"/>
                  </a:lnTo>
                  <a:lnTo>
                    <a:pt x="0" y="274"/>
                  </a:lnTo>
                  <a:lnTo>
                    <a:pt x="1" y="246"/>
                  </a:lnTo>
                  <a:lnTo>
                    <a:pt x="6" y="220"/>
                  </a:lnTo>
                  <a:lnTo>
                    <a:pt x="11" y="194"/>
                  </a:lnTo>
                  <a:lnTo>
                    <a:pt x="20" y="169"/>
                  </a:lnTo>
                  <a:lnTo>
                    <a:pt x="32" y="146"/>
                  </a:lnTo>
                  <a:lnTo>
                    <a:pt x="45" y="122"/>
                  </a:lnTo>
                  <a:lnTo>
                    <a:pt x="61" y="100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1" y="46"/>
                  </a:lnTo>
                  <a:lnTo>
                    <a:pt x="144" y="32"/>
                  </a:lnTo>
                  <a:lnTo>
                    <a:pt x="168" y="20"/>
                  </a:lnTo>
                  <a:lnTo>
                    <a:pt x="192" y="11"/>
                  </a:lnTo>
                  <a:lnTo>
                    <a:pt x="219" y="5"/>
                  </a:lnTo>
                  <a:lnTo>
                    <a:pt x="245" y="1"/>
                  </a:lnTo>
                  <a:lnTo>
                    <a:pt x="273" y="0"/>
                  </a:lnTo>
                  <a:lnTo>
                    <a:pt x="300" y="1"/>
                  </a:lnTo>
                  <a:lnTo>
                    <a:pt x="327" y="5"/>
                  </a:lnTo>
                  <a:lnTo>
                    <a:pt x="353" y="11"/>
                  </a:lnTo>
                  <a:lnTo>
                    <a:pt x="379" y="20"/>
                  </a:lnTo>
                  <a:lnTo>
                    <a:pt x="403" y="32"/>
                  </a:lnTo>
                  <a:lnTo>
                    <a:pt x="426" y="46"/>
                  </a:lnTo>
                  <a:lnTo>
                    <a:pt x="446" y="62"/>
                  </a:lnTo>
                  <a:lnTo>
                    <a:pt x="467" y="80"/>
                  </a:lnTo>
                  <a:lnTo>
                    <a:pt x="486" y="100"/>
                  </a:lnTo>
                  <a:lnTo>
                    <a:pt x="502" y="122"/>
                  </a:lnTo>
                  <a:lnTo>
                    <a:pt x="515" y="146"/>
                  </a:lnTo>
                  <a:lnTo>
                    <a:pt x="527" y="169"/>
                  </a:lnTo>
                  <a:lnTo>
                    <a:pt x="535" y="194"/>
                  </a:lnTo>
                  <a:lnTo>
                    <a:pt x="541" y="220"/>
                  </a:lnTo>
                  <a:lnTo>
                    <a:pt x="546" y="246"/>
                  </a:lnTo>
                  <a:lnTo>
                    <a:pt x="547" y="274"/>
                  </a:lnTo>
                  <a:lnTo>
                    <a:pt x="546" y="302"/>
                  </a:lnTo>
                  <a:lnTo>
                    <a:pt x="541" y="330"/>
                  </a:lnTo>
                  <a:lnTo>
                    <a:pt x="535" y="356"/>
                  </a:lnTo>
                  <a:lnTo>
                    <a:pt x="525" y="381"/>
                  </a:lnTo>
                  <a:lnTo>
                    <a:pt x="514" y="406"/>
                  </a:lnTo>
                  <a:lnTo>
                    <a:pt x="500" y="428"/>
                  </a:lnTo>
                  <a:lnTo>
                    <a:pt x="484" y="450"/>
                  </a:lnTo>
                  <a:lnTo>
                    <a:pt x="467" y="469"/>
                  </a:lnTo>
                  <a:lnTo>
                    <a:pt x="448" y="486"/>
                  </a:lnTo>
                  <a:lnTo>
                    <a:pt x="426" y="502"/>
                  </a:lnTo>
                  <a:lnTo>
                    <a:pt x="404" y="515"/>
                  </a:lnTo>
                  <a:lnTo>
                    <a:pt x="379" y="527"/>
                  </a:lnTo>
                  <a:lnTo>
                    <a:pt x="354" y="537"/>
                  </a:lnTo>
                  <a:lnTo>
                    <a:pt x="328" y="543"/>
                  </a:lnTo>
                  <a:lnTo>
                    <a:pt x="300" y="547"/>
                  </a:lnTo>
                  <a:lnTo>
                    <a:pt x="273" y="5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599" y="2254"/>
              <a:ext cx="192" cy="193"/>
            </a:xfrm>
            <a:custGeom>
              <a:rect b="b" l="l" r="r" t="t"/>
              <a:pathLst>
                <a:path extrusionOk="0" h="386" w="384">
                  <a:moveTo>
                    <a:pt x="85" y="352"/>
                  </a:moveTo>
                  <a:lnTo>
                    <a:pt x="71" y="341"/>
                  </a:lnTo>
                  <a:lnTo>
                    <a:pt x="56" y="329"/>
                  </a:lnTo>
                  <a:lnTo>
                    <a:pt x="43" y="314"/>
                  </a:lnTo>
                  <a:lnTo>
                    <a:pt x="33" y="300"/>
                  </a:lnTo>
                  <a:lnTo>
                    <a:pt x="22" y="284"/>
                  </a:lnTo>
                  <a:lnTo>
                    <a:pt x="15" y="266"/>
                  </a:lnTo>
                  <a:lnTo>
                    <a:pt x="8" y="249"/>
                  </a:lnTo>
                  <a:lnTo>
                    <a:pt x="3" y="230"/>
                  </a:lnTo>
                  <a:lnTo>
                    <a:pt x="0" y="192"/>
                  </a:lnTo>
                  <a:lnTo>
                    <a:pt x="5" y="155"/>
                  </a:lnTo>
                  <a:lnTo>
                    <a:pt x="15" y="120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7" y="34"/>
                  </a:lnTo>
                  <a:lnTo>
                    <a:pt x="103" y="24"/>
                  </a:lnTo>
                  <a:lnTo>
                    <a:pt x="119" y="16"/>
                  </a:lnTo>
                  <a:lnTo>
                    <a:pt x="136" y="9"/>
                  </a:lnTo>
                  <a:lnTo>
                    <a:pt x="155" y="5"/>
                  </a:lnTo>
                  <a:lnTo>
                    <a:pt x="174" y="2"/>
                  </a:lnTo>
                  <a:lnTo>
                    <a:pt x="193" y="0"/>
                  </a:lnTo>
                  <a:lnTo>
                    <a:pt x="212" y="2"/>
                  </a:lnTo>
                  <a:lnTo>
                    <a:pt x="231" y="5"/>
                  </a:lnTo>
                  <a:lnTo>
                    <a:pt x="249" y="9"/>
                  </a:lnTo>
                  <a:lnTo>
                    <a:pt x="266" y="16"/>
                  </a:lnTo>
                  <a:lnTo>
                    <a:pt x="284" y="24"/>
                  </a:lnTo>
                  <a:lnTo>
                    <a:pt x="300" y="34"/>
                  </a:lnTo>
                  <a:lnTo>
                    <a:pt x="314" y="46"/>
                  </a:lnTo>
                  <a:lnTo>
                    <a:pt x="329" y="59"/>
                  </a:lnTo>
                  <a:lnTo>
                    <a:pt x="342" y="72"/>
                  </a:lnTo>
                  <a:lnTo>
                    <a:pt x="352" y="88"/>
                  </a:lnTo>
                  <a:lnTo>
                    <a:pt x="362" y="104"/>
                  </a:lnTo>
                  <a:lnTo>
                    <a:pt x="370" y="120"/>
                  </a:lnTo>
                  <a:lnTo>
                    <a:pt x="377" y="138"/>
                  </a:lnTo>
                  <a:lnTo>
                    <a:pt x="381" y="157"/>
                  </a:lnTo>
                  <a:lnTo>
                    <a:pt x="384" y="195"/>
                  </a:lnTo>
                  <a:lnTo>
                    <a:pt x="380" y="231"/>
                  </a:lnTo>
                  <a:lnTo>
                    <a:pt x="370" y="268"/>
                  </a:lnTo>
                  <a:lnTo>
                    <a:pt x="352" y="301"/>
                  </a:lnTo>
                  <a:lnTo>
                    <a:pt x="341" y="317"/>
                  </a:lnTo>
                  <a:lnTo>
                    <a:pt x="327" y="331"/>
                  </a:lnTo>
                  <a:lnTo>
                    <a:pt x="313" y="344"/>
                  </a:lnTo>
                  <a:lnTo>
                    <a:pt x="298" y="355"/>
                  </a:lnTo>
                  <a:lnTo>
                    <a:pt x="281" y="364"/>
                  </a:lnTo>
                  <a:lnTo>
                    <a:pt x="265" y="371"/>
                  </a:lnTo>
                  <a:lnTo>
                    <a:pt x="247" y="377"/>
                  </a:lnTo>
                  <a:lnTo>
                    <a:pt x="230" y="382"/>
                  </a:lnTo>
                  <a:lnTo>
                    <a:pt x="211" y="385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8" y="377"/>
                  </a:lnTo>
                  <a:lnTo>
                    <a:pt x="119" y="371"/>
                  </a:lnTo>
                  <a:lnTo>
                    <a:pt x="101" y="363"/>
                  </a:lnTo>
                  <a:lnTo>
                    <a:pt x="85" y="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629" y="2263"/>
              <a:ext cx="129" cy="173"/>
            </a:xfrm>
            <a:custGeom>
              <a:rect b="b" l="l" r="r" t="t"/>
              <a:pathLst>
                <a:path extrusionOk="0" h="346" w="257">
                  <a:moveTo>
                    <a:pt x="211" y="0"/>
                  </a:moveTo>
                  <a:lnTo>
                    <a:pt x="0" y="314"/>
                  </a:lnTo>
                  <a:lnTo>
                    <a:pt x="5" y="318"/>
                  </a:lnTo>
                  <a:lnTo>
                    <a:pt x="11" y="324"/>
                  </a:lnTo>
                  <a:lnTo>
                    <a:pt x="16" y="329"/>
                  </a:lnTo>
                  <a:lnTo>
                    <a:pt x="21" y="332"/>
                  </a:lnTo>
                  <a:lnTo>
                    <a:pt x="27" y="336"/>
                  </a:lnTo>
                  <a:lnTo>
                    <a:pt x="32" y="340"/>
                  </a:lnTo>
                  <a:lnTo>
                    <a:pt x="40" y="343"/>
                  </a:lnTo>
                  <a:lnTo>
                    <a:pt x="46" y="346"/>
                  </a:lnTo>
                  <a:lnTo>
                    <a:pt x="257" y="31"/>
                  </a:lnTo>
                  <a:lnTo>
                    <a:pt x="253" y="26"/>
                  </a:lnTo>
                  <a:lnTo>
                    <a:pt x="247" y="22"/>
                  </a:lnTo>
                  <a:lnTo>
                    <a:pt x="241" y="17"/>
                  </a:lnTo>
                  <a:lnTo>
                    <a:pt x="235" y="13"/>
                  </a:lnTo>
                  <a:lnTo>
                    <a:pt x="230" y="9"/>
                  </a:lnTo>
                  <a:lnTo>
                    <a:pt x="224" y="6"/>
                  </a:lnTo>
                  <a:lnTo>
                    <a:pt x="216" y="3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428" y="2084"/>
              <a:ext cx="533" cy="533"/>
            </a:xfrm>
            <a:custGeom>
              <a:rect b="b" l="l" r="r" t="t"/>
              <a:pathLst>
                <a:path extrusionOk="0" h="1066" w="1066">
                  <a:moveTo>
                    <a:pt x="911" y="156"/>
                  </a:moveTo>
                  <a:lnTo>
                    <a:pt x="895" y="142"/>
                  </a:lnTo>
                  <a:lnTo>
                    <a:pt x="879" y="127"/>
                  </a:lnTo>
                  <a:lnTo>
                    <a:pt x="861" y="114"/>
                  </a:lnTo>
                  <a:lnTo>
                    <a:pt x="844" y="101"/>
                  </a:lnTo>
                  <a:lnTo>
                    <a:pt x="826" y="88"/>
                  </a:lnTo>
                  <a:lnTo>
                    <a:pt x="809" y="76"/>
                  </a:lnTo>
                  <a:lnTo>
                    <a:pt x="790" y="66"/>
                  </a:lnTo>
                  <a:lnTo>
                    <a:pt x="771" y="55"/>
                  </a:lnTo>
                  <a:lnTo>
                    <a:pt x="760" y="73"/>
                  </a:lnTo>
                  <a:lnTo>
                    <a:pt x="779" y="83"/>
                  </a:lnTo>
                  <a:lnTo>
                    <a:pt x="797" y="93"/>
                  </a:lnTo>
                  <a:lnTo>
                    <a:pt x="814" y="105"/>
                  </a:lnTo>
                  <a:lnTo>
                    <a:pt x="832" y="117"/>
                  </a:lnTo>
                  <a:lnTo>
                    <a:pt x="848" y="129"/>
                  </a:lnTo>
                  <a:lnTo>
                    <a:pt x="864" y="143"/>
                  </a:lnTo>
                  <a:lnTo>
                    <a:pt x="880" y="156"/>
                  </a:lnTo>
                  <a:lnTo>
                    <a:pt x="896" y="171"/>
                  </a:lnTo>
                  <a:lnTo>
                    <a:pt x="930" y="209"/>
                  </a:lnTo>
                  <a:lnTo>
                    <a:pt x="960" y="248"/>
                  </a:lnTo>
                  <a:lnTo>
                    <a:pt x="987" y="292"/>
                  </a:lnTo>
                  <a:lnTo>
                    <a:pt x="1007" y="336"/>
                  </a:lnTo>
                  <a:lnTo>
                    <a:pt x="1025" y="384"/>
                  </a:lnTo>
                  <a:lnTo>
                    <a:pt x="1036" y="432"/>
                  </a:lnTo>
                  <a:lnTo>
                    <a:pt x="1044" y="482"/>
                  </a:lnTo>
                  <a:lnTo>
                    <a:pt x="1047" y="533"/>
                  </a:lnTo>
                  <a:lnTo>
                    <a:pt x="1044" y="584"/>
                  </a:lnTo>
                  <a:lnTo>
                    <a:pt x="1036" y="634"/>
                  </a:lnTo>
                  <a:lnTo>
                    <a:pt x="1025" y="682"/>
                  </a:lnTo>
                  <a:lnTo>
                    <a:pt x="1007" y="730"/>
                  </a:lnTo>
                  <a:lnTo>
                    <a:pt x="987" y="776"/>
                  </a:lnTo>
                  <a:lnTo>
                    <a:pt x="960" y="818"/>
                  </a:lnTo>
                  <a:lnTo>
                    <a:pt x="930" y="859"/>
                  </a:lnTo>
                  <a:lnTo>
                    <a:pt x="896" y="897"/>
                  </a:lnTo>
                  <a:lnTo>
                    <a:pt x="877" y="915"/>
                  </a:lnTo>
                  <a:lnTo>
                    <a:pt x="858" y="931"/>
                  </a:lnTo>
                  <a:lnTo>
                    <a:pt x="838" y="947"/>
                  </a:lnTo>
                  <a:lnTo>
                    <a:pt x="817" y="961"/>
                  </a:lnTo>
                  <a:lnTo>
                    <a:pt x="795" y="974"/>
                  </a:lnTo>
                  <a:lnTo>
                    <a:pt x="775" y="986"/>
                  </a:lnTo>
                  <a:lnTo>
                    <a:pt x="752" y="998"/>
                  </a:lnTo>
                  <a:lnTo>
                    <a:pt x="730" y="1008"/>
                  </a:lnTo>
                  <a:lnTo>
                    <a:pt x="706" y="1017"/>
                  </a:lnTo>
                  <a:lnTo>
                    <a:pt x="682" y="1024"/>
                  </a:lnTo>
                  <a:lnTo>
                    <a:pt x="658" y="1031"/>
                  </a:lnTo>
                  <a:lnTo>
                    <a:pt x="633" y="1036"/>
                  </a:lnTo>
                  <a:lnTo>
                    <a:pt x="609" y="1040"/>
                  </a:lnTo>
                  <a:lnTo>
                    <a:pt x="584" y="1043"/>
                  </a:lnTo>
                  <a:lnTo>
                    <a:pt x="559" y="1046"/>
                  </a:lnTo>
                  <a:lnTo>
                    <a:pt x="533" y="1046"/>
                  </a:lnTo>
                  <a:lnTo>
                    <a:pt x="508" y="1046"/>
                  </a:lnTo>
                  <a:lnTo>
                    <a:pt x="482" y="1043"/>
                  </a:lnTo>
                  <a:lnTo>
                    <a:pt x="457" y="1040"/>
                  </a:lnTo>
                  <a:lnTo>
                    <a:pt x="432" y="1036"/>
                  </a:lnTo>
                  <a:lnTo>
                    <a:pt x="409" y="1031"/>
                  </a:lnTo>
                  <a:lnTo>
                    <a:pt x="384" y="1024"/>
                  </a:lnTo>
                  <a:lnTo>
                    <a:pt x="360" y="1017"/>
                  </a:lnTo>
                  <a:lnTo>
                    <a:pt x="337" y="1008"/>
                  </a:lnTo>
                  <a:lnTo>
                    <a:pt x="315" y="998"/>
                  </a:lnTo>
                  <a:lnTo>
                    <a:pt x="292" y="986"/>
                  </a:lnTo>
                  <a:lnTo>
                    <a:pt x="270" y="974"/>
                  </a:lnTo>
                  <a:lnTo>
                    <a:pt x="250" y="961"/>
                  </a:lnTo>
                  <a:lnTo>
                    <a:pt x="229" y="947"/>
                  </a:lnTo>
                  <a:lnTo>
                    <a:pt x="209" y="931"/>
                  </a:lnTo>
                  <a:lnTo>
                    <a:pt x="190" y="915"/>
                  </a:lnTo>
                  <a:lnTo>
                    <a:pt x="171" y="897"/>
                  </a:lnTo>
                  <a:lnTo>
                    <a:pt x="137" y="859"/>
                  </a:lnTo>
                  <a:lnTo>
                    <a:pt x="106" y="818"/>
                  </a:lnTo>
                  <a:lnTo>
                    <a:pt x="80" y="776"/>
                  </a:lnTo>
                  <a:lnTo>
                    <a:pt x="60" y="730"/>
                  </a:lnTo>
                  <a:lnTo>
                    <a:pt x="42" y="682"/>
                  </a:lnTo>
                  <a:lnTo>
                    <a:pt x="31" y="634"/>
                  </a:lnTo>
                  <a:lnTo>
                    <a:pt x="23" y="584"/>
                  </a:lnTo>
                  <a:lnTo>
                    <a:pt x="20" y="533"/>
                  </a:lnTo>
                  <a:lnTo>
                    <a:pt x="23" y="482"/>
                  </a:lnTo>
                  <a:lnTo>
                    <a:pt x="31" y="432"/>
                  </a:lnTo>
                  <a:lnTo>
                    <a:pt x="42" y="384"/>
                  </a:lnTo>
                  <a:lnTo>
                    <a:pt x="60" y="337"/>
                  </a:lnTo>
                  <a:lnTo>
                    <a:pt x="80" y="292"/>
                  </a:lnTo>
                  <a:lnTo>
                    <a:pt x="106" y="250"/>
                  </a:lnTo>
                  <a:lnTo>
                    <a:pt x="137" y="209"/>
                  </a:lnTo>
                  <a:lnTo>
                    <a:pt x="171" y="171"/>
                  </a:lnTo>
                  <a:lnTo>
                    <a:pt x="190" y="153"/>
                  </a:lnTo>
                  <a:lnTo>
                    <a:pt x="209" y="137"/>
                  </a:lnTo>
                  <a:lnTo>
                    <a:pt x="229" y="121"/>
                  </a:lnTo>
                  <a:lnTo>
                    <a:pt x="250" y="107"/>
                  </a:lnTo>
                  <a:lnTo>
                    <a:pt x="270" y="93"/>
                  </a:lnTo>
                  <a:lnTo>
                    <a:pt x="292" y="80"/>
                  </a:lnTo>
                  <a:lnTo>
                    <a:pt x="315" y="70"/>
                  </a:lnTo>
                  <a:lnTo>
                    <a:pt x="337" y="60"/>
                  </a:lnTo>
                  <a:lnTo>
                    <a:pt x="360" y="51"/>
                  </a:lnTo>
                  <a:lnTo>
                    <a:pt x="384" y="42"/>
                  </a:lnTo>
                  <a:lnTo>
                    <a:pt x="409" y="36"/>
                  </a:lnTo>
                  <a:lnTo>
                    <a:pt x="432" y="31"/>
                  </a:lnTo>
                  <a:lnTo>
                    <a:pt x="457" y="26"/>
                  </a:lnTo>
                  <a:lnTo>
                    <a:pt x="482" y="23"/>
                  </a:lnTo>
                  <a:lnTo>
                    <a:pt x="508" y="20"/>
                  </a:lnTo>
                  <a:lnTo>
                    <a:pt x="533" y="20"/>
                  </a:lnTo>
                  <a:lnTo>
                    <a:pt x="559" y="20"/>
                  </a:lnTo>
                  <a:lnTo>
                    <a:pt x="584" y="23"/>
                  </a:lnTo>
                  <a:lnTo>
                    <a:pt x="610" y="26"/>
                  </a:lnTo>
                  <a:lnTo>
                    <a:pt x="635" y="31"/>
                  </a:lnTo>
                  <a:lnTo>
                    <a:pt x="660" y="36"/>
                  </a:lnTo>
                  <a:lnTo>
                    <a:pt x="683" y="42"/>
                  </a:lnTo>
                  <a:lnTo>
                    <a:pt x="708" y="51"/>
                  </a:lnTo>
                  <a:lnTo>
                    <a:pt x="731" y="60"/>
                  </a:lnTo>
                  <a:lnTo>
                    <a:pt x="734" y="39"/>
                  </a:lnTo>
                  <a:lnTo>
                    <a:pt x="711" y="31"/>
                  </a:lnTo>
                  <a:lnTo>
                    <a:pt x="686" y="22"/>
                  </a:lnTo>
                  <a:lnTo>
                    <a:pt x="661" y="16"/>
                  </a:lnTo>
                  <a:lnTo>
                    <a:pt x="636" y="10"/>
                  </a:lnTo>
                  <a:lnTo>
                    <a:pt x="610" y="6"/>
                  </a:lnTo>
                  <a:lnTo>
                    <a:pt x="585" y="3"/>
                  </a:lnTo>
                  <a:lnTo>
                    <a:pt x="559" y="0"/>
                  </a:lnTo>
                  <a:lnTo>
                    <a:pt x="533" y="0"/>
                  </a:lnTo>
                  <a:lnTo>
                    <a:pt x="479" y="3"/>
                  </a:lnTo>
                  <a:lnTo>
                    <a:pt x="426" y="10"/>
                  </a:lnTo>
                  <a:lnTo>
                    <a:pt x="375" y="23"/>
                  </a:lnTo>
                  <a:lnTo>
                    <a:pt x="325" y="42"/>
                  </a:lnTo>
                  <a:lnTo>
                    <a:pt x="279" y="64"/>
                  </a:lnTo>
                  <a:lnTo>
                    <a:pt x="235" y="91"/>
                  </a:lnTo>
                  <a:lnTo>
                    <a:pt x="194" y="123"/>
                  </a:lnTo>
                  <a:lnTo>
                    <a:pt x="156" y="156"/>
                  </a:lnTo>
                  <a:lnTo>
                    <a:pt x="122" y="194"/>
                  </a:lnTo>
                  <a:lnTo>
                    <a:pt x="90" y="235"/>
                  </a:lnTo>
                  <a:lnTo>
                    <a:pt x="64" y="279"/>
                  </a:lnTo>
                  <a:lnTo>
                    <a:pt x="42" y="326"/>
                  </a:lnTo>
                  <a:lnTo>
                    <a:pt x="23" y="375"/>
                  </a:lnTo>
                  <a:lnTo>
                    <a:pt x="10" y="427"/>
                  </a:lnTo>
                  <a:lnTo>
                    <a:pt x="3" y="479"/>
                  </a:lnTo>
                  <a:lnTo>
                    <a:pt x="0" y="533"/>
                  </a:lnTo>
                  <a:lnTo>
                    <a:pt x="3" y="586"/>
                  </a:lnTo>
                  <a:lnTo>
                    <a:pt x="10" y="638"/>
                  </a:lnTo>
                  <a:lnTo>
                    <a:pt x="23" y="690"/>
                  </a:lnTo>
                  <a:lnTo>
                    <a:pt x="41" y="738"/>
                  </a:lnTo>
                  <a:lnTo>
                    <a:pt x="63" y="784"/>
                  </a:lnTo>
                  <a:lnTo>
                    <a:pt x="89" y="828"/>
                  </a:lnTo>
                  <a:lnTo>
                    <a:pt x="121" y="871"/>
                  </a:lnTo>
                  <a:lnTo>
                    <a:pt x="156" y="910"/>
                  </a:lnTo>
                  <a:lnTo>
                    <a:pt x="175" y="929"/>
                  </a:lnTo>
                  <a:lnTo>
                    <a:pt x="195" y="945"/>
                  </a:lnTo>
                  <a:lnTo>
                    <a:pt x="216" y="961"/>
                  </a:lnTo>
                  <a:lnTo>
                    <a:pt x="238" y="977"/>
                  </a:lnTo>
                  <a:lnTo>
                    <a:pt x="260" y="990"/>
                  </a:lnTo>
                  <a:lnTo>
                    <a:pt x="282" y="1004"/>
                  </a:lnTo>
                  <a:lnTo>
                    <a:pt x="305" y="1015"/>
                  </a:lnTo>
                  <a:lnTo>
                    <a:pt x="330" y="1026"/>
                  </a:lnTo>
                  <a:lnTo>
                    <a:pt x="353" y="1036"/>
                  </a:lnTo>
                  <a:lnTo>
                    <a:pt x="378" y="1043"/>
                  </a:lnTo>
                  <a:lnTo>
                    <a:pt x="403" y="1050"/>
                  </a:lnTo>
                  <a:lnTo>
                    <a:pt x="428" y="1056"/>
                  </a:lnTo>
                  <a:lnTo>
                    <a:pt x="454" y="1061"/>
                  </a:lnTo>
                  <a:lnTo>
                    <a:pt x="480" y="1064"/>
                  </a:lnTo>
                  <a:lnTo>
                    <a:pt x="506" y="1066"/>
                  </a:lnTo>
                  <a:lnTo>
                    <a:pt x="533" y="1066"/>
                  </a:lnTo>
                  <a:lnTo>
                    <a:pt x="559" y="1066"/>
                  </a:lnTo>
                  <a:lnTo>
                    <a:pt x="585" y="1064"/>
                  </a:lnTo>
                  <a:lnTo>
                    <a:pt x="612" y="1061"/>
                  </a:lnTo>
                  <a:lnTo>
                    <a:pt x="638" y="1056"/>
                  </a:lnTo>
                  <a:lnTo>
                    <a:pt x="664" y="1050"/>
                  </a:lnTo>
                  <a:lnTo>
                    <a:pt x="689" y="1043"/>
                  </a:lnTo>
                  <a:lnTo>
                    <a:pt x="714" y="1036"/>
                  </a:lnTo>
                  <a:lnTo>
                    <a:pt x="737" y="1026"/>
                  </a:lnTo>
                  <a:lnTo>
                    <a:pt x="762" y="1015"/>
                  </a:lnTo>
                  <a:lnTo>
                    <a:pt x="785" y="1004"/>
                  </a:lnTo>
                  <a:lnTo>
                    <a:pt x="807" y="990"/>
                  </a:lnTo>
                  <a:lnTo>
                    <a:pt x="829" y="977"/>
                  </a:lnTo>
                  <a:lnTo>
                    <a:pt x="851" y="961"/>
                  </a:lnTo>
                  <a:lnTo>
                    <a:pt x="871" y="945"/>
                  </a:lnTo>
                  <a:lnTo>
                    <a:pt x="892" y="929"/>
                  </a:lnTo>
                  <a:lnTo>
                    <a:pt x="911" y="910"/>
                  </a:lnTo>
                  <a:lnTo>
                    <a:pt x="946" y="871"/>
                  </a:lnTo>
                  <a:lnTo>
                    <a:pt x="976" y="828"/>
                  </a:lnTo>
                  <a:lnTo>
                    <a:pt x="1003" y="784"/>
                  </a:lnTo>
                  <a:lnTo>
                    <a:pt x="1026" y="738"/>
                  </a:lnTo>
                  <a:lnTo>
                    <a:pt x="1042" y="690"/>
                  </a:lnTo>
                  <a:lnTo>
                    <a:pt x="1055" y="638"/>
                  </a:lnTo>
                  <a:lnTo>
                    <a:pt x="1063" y="586"/>
                  </a:lnTo>
                  <a:lnTo>
                    <a:pt x="1066" y="533"/>
                  </a:lnTo>
                  <a:lnTo>
                    <a:pt x="1063" y="481"/>
                  </a:lnTo>
                  <a:lnTo>
                    <a:pt x="1055" y="428"/>
                  </a:lnTo>
                  <a:lnTo>
                    <a:pt x="1042" y="378"/>
                  </a:lnTo>
                  <a:lnTo>
                    <a:pt x="1026" y="329"/>
                  </a:lnTo>
                  <a:lnTo>
                    <a:pt x="1003" y="282"/>
                  </a:lnTo>
                  <a:lnTo>
                    <a:pt x="976" y="238"/>
                  </a:lnTo>
                  <a:lnTo>
                    <a:pt x="946" y="196"/>
                  </a:lnTo>
                  <a:lnTo>
                    <a:pt x="911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794" y="2104"/>
              <a:ext cx="20" cy="16"/>
            </a:xfrm>
            <a:custGeom>
              <a:rect b="b" l="l" r="r" t="t"/>
              <a:pathLst>
                <a:path extrusionOk="0" h="34" w="40">
                  <a:moveTo>
                    <a:pt x="29" y="34"/>
                  </a:moveTo>
                  <a:lnTo>
                    <a:pt x="40" y="16"/>
                  </a:lnTo>
                  <a:lnTo>
                    <a:pt x="31" y="12"/>
                  </a:lnTo>
                  <a:lnTo>
                    <a:pt x="22" y="8"/>
                  </a:lnTo>
                  <a:lnTo>
                    <a:pt x="13" y="3"/>
                  </a:lnTo>
                  <a:lnTo>
                    <a:pt x="3" y="0"/>
                  </a:lnTo>
                  <a:lnTo>
                    <a:pt x="0" y="21"/>
                  </a:lnTo>
                  <a:lnTo>
                    <a:pt x="8" y="24"/>
                  </a:lnTo>
                  <a:lnTo>
                    <a:pt x="15" y="27"/>
                  </a:lnTo>
                  <a:lnTo>
                    <a:pt x="22" y="31"/>
                  </a:lnTo>
                  <a:lnTo>
                    <a:pt x="29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1034" y="2207"/>
              <a:ext cx="673" cy="673"/>
            </a:xfrm>
            <a:custGeom>
              <a:rect b="b" l="l" r="r" t="t"/>
              <a:pathLst>
                <a:path extrusionOk="0" h="1347" w="1347">
                  <a:moveTo>
                    <a:pt x="1182" y="571"/>
                  </a:moveTo>
                  <a:lnTo>
                    <a:pt x="1178" y="552"/>
                  </a:lnTo>
                  <a:lnTo>
                    <a:pt x="1174" y="535"/>
                  </a:lnTo>
                  <a:lnTo>
                    <a:pt x="1168" y="516"/>
                  </a:lnTo>
                  <a:lnTo>
                    <a:pt x="1161" y="498"/>
                  </a:lnTo>
                  <a:lnTo>
                    <a:pt x="1272" y="358"/>
                  </a:lnTo>
                  <a:lnTo>
                    <a:pt x="1126" y="172"/>
                  </a:lnTo>
                  <a:lnTo>
                    <a:pt x="958" y="242"/>
                  </a:lnTo>
                  <a:lnTo>
                    <a:pt x="950" y="238"/>
                  </a:lnTo>
                  <a:lnTo>
                    <a:pt x="942" y="232"/>
                  </a:lnTo>
                  <a:lnTo>
                    <a:pt x="934" y="228"/>
                  </a:lnTo>
                  <a:lnTo>
                    <a:pt x="927" y="223"/>
                  </a:lnTo>
                  <a:lnTo>
                    <a:pt x="920" y="219"/>
                  </a:lnTo>
                  <a:lnTo>
                    <a:pt x="911" y="215"/>
                  </a:lnTo>
                  <a:lnTo>
                    <a:pt x="904" y="212"/>
                  </a:lnTo>
                  <a:lnTo>
                    <a:pt x="895" y="207"/>
                  </a:lnTo>
                  <a:lnTo>
                    <a:pt x="873" y="28"/>
                  </a:lnTo>
                  <a:lnTo>
                    <a:pt x="638" y="0"/>
                  </a:lnTo>
                  <a:lnTo>
                    <a:pt x="572" y="163"/>
                  </a:lnTo>
                  <a:lnTo>
                    <a:pt x="562" y="165"/>
                  </a:lnTo>
                  <a:lnTo>
                    <a:pt x="553" y="166"/>
                  </a:lnTo>
                  <a:lnTo>
                    <a:pt x="543" y="169"/>
                  </a:lnTo>
                  <a:lnTo>
                    <a:pt x="533" y="171"/>
                  </a:lnTo>
                  <a:lnTo>
                    <a:pt x="523" y="174"/>
                  </a:lnTo>
                  <a:lnTo>
                    <a:pt x="514" y="177"/>
                  </a:lnTo>
                  <a:lnTo>
                    <a:pt x="504" y="180"/>
                  </a:lnTo>
                  <a:lnTo>
                    <a:pt x="495" y="182"/>
                  </a:lnTo>
                  <a:lnTo>
                    <a:pt x="355" y="79"/>
                  </a:lnTo>
                  <a:lnTo>
                    <a:pt x="169" y="225"/>
                  </a:lnTo>
                  <a:lnTo>
                    <a:pt x="235" y="372"/>
                  </a:lnTo>
                  <a:lnTo>
                    <a:pt x="228" y="383"/>
                  </a:lnTo>
                  <a:lnTo>
                    <a:pt x="222" y="393"/>
                  </a:lnTo>
                  <a:lnTo>
                    <a:pt x="215" y="403"/>
                  </a:lnTo>
                  <a:lnTo>
                    <a:pt x="209" y="413"/>
                  </a:lnTo>
                  <a:lnTo>
                    <a:pt x="203" y="424"/>
                  </a:lnTo>
                  <a:lnTo>
                    <a:pt x="197" y="434"/>
                  </a:lnTo>
                  <a:lnTo>
                    <a:pt x="191" y="445"/>
                  </a:lnTo>
                  <a:lnTo>
                    <a:pt x="185" y="456"/>
                  </a:lnTo>
                  <a:lnTo>
                    <a:pt x="29" y="479"/>
                  </a:lnTo>
                  <a:lnTo>
                    <a:pt x="0" y="714"/>
                  </a:lnTo>
                  <a:lnTo>
                    <a:pt x="139" y="767"/>
                  </a:lnTo>
                  <a:lnTo>
                    <a:pt x="145" y="795"/>
                  </a:lnTo>
                  <a:lnTo>
                    <a:pt x="150" y="821"/>
                  </a:lnTo>
                  <a:lnTo>
                    <a:pt x="159" y="847"/>
                  </a:lnTo>
                  <a:lnTo>
                    <a:pt x="168" y="874"/>
                  </a:lnTo>
                  <a:lnTo>
                    <a:pt x="80" y="992"/>
                  </a:lnTo>
                  <a:lnTo>
                    <a:pt x="226" y="1177"/>
                  </a:lnTo>
                  <a:lnTo>
                    <a:pt x="356" y="1119"/>
                  </a:lnTo>
                  <a:lnTo>
                    <a:pt x="368" y="1128"/>
                  </a:lnTo>
                  <a:lnTo>
                    <a:pt x="381" y="1135"/>
                  </a:lnTo>
                  <a:lnTo>
                    <a:pt x="394" y="1142"/>
                  </a:lnTo>
                  <a:lnTo>
                    <a:pt x="406" y="1150"/>
                  </a:lnTo>
                  <a:lnTo>
                    <a:pt x="419" y="1157"/>
                  </a:lnTo>
                  <a:lnTo>
                    <a:pt x="432" y="1163"/>
                  </a:lnTo>
                  <a:lnTo>
                    <a:pt x="447" y="1170"/>
                  </a:lnTo>
                  <a:lnTo>
                    <a:pt x="460" y="1176"/>
                  </a:lnTo>
                  <a:lnTo>
                    <a:pt x="480" y="1319"/>
                  </a:lnTo>
                  <a:lnTo>
                    <a:pt x="715" y="1347"/>
                  </a:lnTo>
                  <a:lnTo>
                    <a:pt x="768" y="1207"/>
                  </a:lnTo>
                  <a:lnTo>
                    <a:pt x="781" y="1204"/>
                  </a:lnTo>
                  <a:lnTo>
                    <a:pt x="794" y="1201"/>
                  </a:lnTo>
                  <a:lnTo>
                    <a:pt x="807" y="1198"/>
                  </a:lnTo>
                  <a:lnTo>
                    <a:pt x="819" y="1193"/>
                  </a:lnTo>
                  <a:lnTo>
                    <a:pt x="832" y="1189"/>
                  </a:lnTo>
                  <a:lnTo>
                    <a:pt x="845" y="1185"/>
                  </a:lnTo>
                  <a:lnTo>
                    <a:pt x="857" y="1180"/>
                  </a:lnTo>
                  <a:lnTo>
                    <a:pt x="870" y="1176"/>
                  </a:lnTo>
                  <a:lnTo>
                    <a:pt x="990" y="1269"/>
                  </a:lnTo>
                  <a:lnTo>
                    <a:pt x="1177" y="1123"/>
                  </a:lnTo>
                  <a:lnTo>
                    <a:pt x="1112" y="971"/>
                  </a:lnTo>
                  <a:lnTo>
                    <a:pt x="1124" y="952"/>
                  </a:lnTo>
                  <a:lnTo>
                    <a:pt x="1136" y="932"/>
                  </a:lnTo>
                  <a:lnTo>
                    <a:pt x="1146" y="911"/>
                  </a:lnTo>
                  <a:lnTo>
                    <a:pt x="1155" y="891"/>
                  </a:lnTo>
                  <a:lnTo>
                    <a:pt x="1320" y="872"/>
                  </a:lnTo>
                  <a:lnTo>
                    <a:pt x="1347" y="638"/>
                  </a:lnTo>
                  <a:lnTo>
                    <a:pt x="1182" y="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1066" y="2240"/>
              <a:ext cx="610" cy="609"/>
            </a:xfrm>
            <a:custGeom>
              <a:rect b="b" l="l" r="r" t="t"/>
              <a:pathLst>
                <a:path extrusionOk="0" h="1219" w="1221">
                  <a:moveTo>
                    <a:pt x="875" y="237"/>
                  </a:moveTo>
                  <a:lnTo>
                    <a:pt x="864" y="230"/>
                  </a:lnTo>
                  <a:lnTo>
                    <a:pt x="854" y="224"/>
                  </a:lnTo>
                  <a:lnTo>
                    <a:pt x="844" y="216"/>
                  </a:lnTo>
                  <a:lnTo>
                    <a:pt x="834" y="211"/>
                  </a:lnTo>
                  <a:lnTo>
                    <a:pt x="822" y="205"/>
                  </a:lnTo>
                  <a:lnTo>
                    <a:pt x="812" y="199"/>
                  </a:lnTo>
                  <a:lnTo>
                    <a:pt x="800" y="193"/>
                  </a:lnTo>
                  <a:lnTo>
                    <a:pt x="790" y="189"/>
                  </a:lnTo>
                  <a:lnTo>
                    <a:pt x="777" y="183"/>
                  </a:lnTo>
                  <a:lnTo>
                    <a:pt x="756" y="16"/>
                  </a:lnTo>
                  <a:lnTo>
                    <a:pt x="612" y="0"/>
                  </a:lnTo>
                  <a:lnTo>
                    <a:pt x="551" y="152"/>
                  </a:lnTo>
                  <a:lnTo>
                    <a:pt x="536" y="154"/>
                  </a:lnTo>
                  <a:lnTo>
                    <a:pt x="523" y="155"/>
                  </a:lnTo>
                  <a:lnTo>
                    <a:pt x="510" y="158"/>
                  </a:lnTo>
                  <a:lnTo>
                    <a:pt x="497" y="161"/>
                  </a:lnTo>
                  <a:lnTo>
                    <a:pt x="483" y="164"/>
                  </a:lnTo>
                  <a:lnTo>
                    <a:pt x="470" y="167"/>
                  </a:lnTo>
                  <a:lnTo>
                    <a:pt x="457" y="171"/>
                  </a:lnTo>
                  <a:lnTo>
                    <a:pt x="446" y="175"/>
                  </a:lnTo>
                  <a:lnTo>
                    <a:pt x="432" y="180"/>
                  </a:lnTo>
                  <a:lnTo>
                    <a:pt x="421" y="184"/>
                  </a:lnTo>
                  <a:lnTo>
                    <a:pt x="292" y="89"/>
                  </a:lnTo>
                  <a:lnTo>
                    <a:pt x="178" y="180"/>
                  </a:lnTo>
                  <a:lnTo>
                    <a:pt x="240" y="316"/>
                  </a:lnTo>
                  <a:lnTo>
                    <a:pt x="231" y="327"/>
                  </a:lnTo>
                  <a:lnTo>
                    <a:pt x="221" y="339"/>
                  </a:lnTo>
                  <a:lnTo>
                    <a:pt x="212" y="352"/>
                  </a:lnTo>
                  <a:lnTo>
                    <a:pt x="203" y="365"/>
                  </a:lnTo>
                  <a:lnTo>
                    <a:pt x="194" y="379"/>
                  </a:lnTo>
                  <a:lnTo>
                    <a:pt x="187" y="392"/>
                  </a:lnTo>
                  <a:lnTo>
                    <a:pt x="180" y="405"/>
                  </a:lnTo>
                  <a:lnTo>
                    <a:pt x="173" y="419"/>
                  </a:lnTo>
                  <a:lnTo>
                    <a:pt x="167" y="433"/>
                  </a:lnTo>
                  <a:lnTo>
                    <a:pt x="161" y="446"/>
                  </a:lnTo>
                  <a:lnTo>
                    <a:pt x="18" y="468"/>
                  </a:lnTo>
                  <a:lnTo>
                    <a:pt x="0" y="611"/>
                  </a:lnTo>
                  <a:lnTo>
                    <a:pt x="129" y="660"/>
                  </a:lnTo>
                  <a:lnTo>
                    <a:pt x="130" y="675"/>
                  </a:lnTo>
                  <a:lnTo>
                    <a:pt x="135" y="709"/>
                  </a:lnTo>
                  <a:lnTo>
                    <a:pt x="142" y="742"/>
                  </a:lnTo>
                  <a:lnTo>
                    <a:pt x="152" y="776"/>
                  </a:lnTo>
                  <a:lnTo>
                    <a:pt x="165" y="808"/>
                  </a:lnTo>
                  <a:lnTo>
                    <a:pt x="171" y="818"/>
                  </a:lnTo>
                  <a:lnTo>
                    <a:pt x="91" y="926"/>
                  </a:lnTo>
                  <a:lnTo>
                    <a:pt x="180" y="1042"/>
                  </a:lnTo>
                  <a:lnTo>
                    <a:pt x="300" y="988"/>
                  </a:lnTo>
                  <a:lnTo>
                    <a:pt x="311" y="997"/>
                  </a:lnTo>
                  <a:lnTo>
                    <a:pt x="326" y="1007"/>
                  </a:lnTo>
                  <a:lnTo>
                    <a:pt x="340" y="1017"/>
                  </a:lnTo>
                  <a:lnTo>
                    <a:pt x="355" y="1026"/>
                  </a:lnTo>
                  <a:lnTo>
                    <a:pt x="371" y="1034"/>
                  </a:lnTo>
                  <a:lnTo>
                    <a:pt x="386" y="1043"/>
                  </a:lnTo>
                  <a:lnTo>
                    <a:pt x="402" y="1051"/>
                  </a:lnTo>
                  <a:lnTo>
                    <a:pt x="419" y="1058"/>
                  </a:lnTo>
                  <a:lnTo>
                    <a:pt x="435" y="1065"/>
                  </a:lnTo>
                  <a:lnTo>
                    <a:pt x="448" y="1070"/>
                  </a:lnTo>
                  <a:lnTo>
                    <a:pt x="467" y="1201"/>
                  </a:lnTo>
                  <a:lnTo>
                    <a:pt x="612" y="1219"/>
                  </a:lnTo>
                  <a:lnTo>
                    <a:pt x="660" y="1091"/>
                  </a:lnTo>
                  <a:lnTo>
                    <a:pt x="675" y="1089"/>
                  </a:lnTo>
                  <a:lnTo>
                    <a:pt x="691" y="1086"/>
                  </a:lnTo>
                  <a:lnTo>
                    <a:pt x="707" y="1081"/>
                  </a:lnTo>
                  <a:lnTo>
                    <a:pt x="723" y="1078"/>
                  </a:lnTo>
                  <a:lnTo>
                    <a:pt x="739" y="1072"/>
                  </a:lnTo>
                  <a:lnTo>
                    <a:pt x="755" y="1068"/>
                  </a:lnTo>
                  <a:lnTo>
                    <a:pt x="771" y="1062"/>
                  </a:lnTo>
                  <a:lnTo>
                    <a:pt x="786" y="1056"/>
                  </a:lnTo>
                  <a:lnTo>
                    <a:pt x="802" y="1049"/>
                  </a:lnTo>
                  <a:lnTo>
                    <a:pt x="815" y="1043"/>
                  </a:lnTo>
                  <a:lnTo>
                    <a:pt x="926" y="1131"/>
                  </a:lnTo>
                  <a:lnTo>
                    <a:pt x="1040" y="1040"/>
                  </a:lnTo>
                  <a:lnTo>
                    <a:pt x="981" y="902"/>
                  </a:lnTo>
                  <a:lnTo>
                    <a:pt x="990" y="890"/>
                  </a:lnTo>
                  <a:lnTo>
                    <a:pt x="997" y="878"/>
                  </a:lnTo>
                  <a:lnTo>
                    <a:pt x="1006" y="865"/>
                  </a:lnTo>
                  <a:lnTo>
                    <a:pt x="1013" y="853"/>
                  </a:lnTo>
                  <a:lnTo>
                    <a:pt x="1019" y="840"/>
                  </a:lnTo>
                  <a:lnTo>
                    <a:pt x="1027" y="827"/>
                  </a:lnTo>
                  <a:lnTo>
                    <a:pt x="1032" y="814"/>
                  </a:lnTo>
                  <a:lnTo>
                    <a:pt x="1038" y="801"/>
                  </a:lnTo>
                  <a:lnTo>
                    <a:pt x="1044" y="788"/>
                  </a:lnTo>
                  <a:lnTo>
                    <a:pt x="1048" y="774"/>
                  </a:lnTo>
                  <a:lnTo>
                    <a:pt x="1203" y="755"/>
                  </a:lnTo>
                  <a:lnTo>
                    <a:pt x="1221" y="611"/>
                  </a:lnTo>
                  <a:lnTo>
                    <a:pt x="1067" y="549"/>
                  </a:lnTo>
                  <a:lnTo>
                    <a:pt x="1066" y="536"/>
                  </a:lnTo>
                  <a:lnTo>
                    <a:pt x="1060" y="511"/>
                  </a:lnTo>
                  <a:lnTo>
                    <a:pt x="1053" y="487"/>
                  </a:lnTo>
                  <a:lnTo>
                    <a:pt x="1045" y="462"/>
                  </a:lnTo>
                  <a:lnTo>
                    <a:pt x="1035" y="437"/>
                  </a:lnTo>
                  <a:lnTo>
                    <a:pt x="1031" y="424"/>
                  </a:lnTo>
                  <a:lnTo>
                    <a:pt x="1133" y="294"/>
                  </a:lnTo>
                  <a:lnTo>
                    <a:pt x="1043" y="180"/>
                  </a:lnTo>
                  <a:lnTo>
                    <a:pt x="886" y="246"/>
                  </a:lnTo>
                  <a:lnTo>
                    <a:pt x="875" y="2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1079" y="2253"/>
              <a:ext cx="583" cy="583"/>
            </a:xfrm>
            <a:custGeom>
              <a:rect b="b" l="l" r="r" t="t"/>
              <a:pathLst>
                <a:path extrusionOk="0" h="1166" w="1167">
                  <a:moveTo>
                    <a:pt x="1074" y="268"/>
                  </a:moveTo>
                  <a:lnTo>
                    <a:pt x="975" y="395"/>
                  </a:lnTo>
                  <a:lnTo>
                    <a:pt x="986" y="421"/>
                  </a:lnTo>
                  <a:lnTo>
                    <a:pt x="995" y="443"/>
                  </a:lnTo>
                  <a:lnTo>
                    <a:pt x="1002" y="466"/>
                  </a:lnTo>
                  <a:lnTo>
                    <a:pt x="1010" y="491"/>
                  </a:lnTo>
                  <a:lnTo>
                    <a:pt x="1014" y="515"/>
                  </a:lnTo>
                  <a:lnTo>
                    <a:pt x="1020" y="541"/>
                  </a:lnTo>
                  <a:lnTo>
                    <a:pt x="1167" y="601"/>
                  </a:lnTo>
                  <a:lnTo>
                    <a:pt x="1154" y="708"/>
                  </a:lnTo>
                  <a:lnTo>
                    <a:pt x="1004" y="727"/>
                  </a:lnTo>
                  <a:lnTo>
                    <a:pt x="994" y="754"/>
                  </a:lnTo>
                  <a:lnTo>
                    <a:pt x="988" y="766"/>
                  </a:lnTo>
                  <a:lnTo>
                    <a:pt x="983" y="779"/>
                  </a:lnTo>
                  <a:lnTo>
                    <a:pt x="978" y="791"/>
                  </a:lnTo>
                  <a:lnTo>
                    <a:pt x="970" y="803"/>
                  </a:lnTo>
                  <a:lnTo>
                    <a:pt x="964" y="816"/>
                  </a:lnTo>
                  <a:lnTo>
                    <a:pt x="957" y="827"/>
                  </a:lnTo>
                  <a:lnTo>
                    <a:pt x="950" y="839"/>
                  </a:lnTo>
                  <a:lnTo>
                    <a:pt x="943" y="851"/>
                  </a:lnTo>
                  <a:lnTo>
                    <a:pt x="927" y="873"/>
                  </a:lnTo>
                  <a:lnTo>
                    <a:pt x="983" y="1007"/>
                  </a:lnTo>
                  <a:lnTo>
                    <a:pt x="899" y="1074"/>
                  </a:lnTo>
                  <a:lnTo>
                    <a:pt x="791" y="990"/>
                  </a:lnTo>
                  <a:lnTo>
                    <a:pt x="764" y="1001"/>
                  </a:lnTo>
                  <a:lnTo>
                    <a:pt x="750" y="1008"/>
                  </a:lnTo>
                  <a:lnTo>
                    <a:pt x="735" y="1014"/>
                  </a:lnTo>
                  <a:lnTo>
                    <a:pt x="721" y="1020"/>
                  </a:lnTo>
                  <a:lnTo>
                    <a:pt x="705" y="1025"/>
                  </a:lnTo>
                  <a:lnTo>
                    <a:pt x="690" y="1029"/>
                  </a:lnTo>
                  <a:lnTo>
                    <a:pt x="674" y="1033"/>
                  </a:lnTo>
                  <a:lnTo>
                    <a:pt x="659" y="1036"/>
                  </a:lnTo>
                  <a:lnTo>
                    <a:pt x="643" y="1039"/>
                  </a:lnTo>
                  <a:lnTo>
                    <a:pt x="616" y="1044"/>
                  </a:lnTo>
                  <a:lnTo>
                    <a:pt x="569" y="1166"/>
                  </a:lnTo>
                  <a:lnTo>
                    <a:pt x="462" y="1153"/>
                  </a:lnTo>
                  <a:lnTo>
                    <a:pt x="443" y="1026"/>
                  </a:lnTo>
                  <a:lnTo>
                    <a:pt x="417" y="1016"/>
                  </a:lnTo>
                  <a:lnTo>
                    <a:pt x="401" y="1010"/>
                  </a:lnTo>
                  <a:lnTo>
                    <a:pt x="386" y="1003"/>
                  </a:lnTo>
                  <a:lnTo>
                    <a:pt x="370" y="995"/>
                  </a:lnTo>
                  <a:lnTo>
                    <a:pt x="356" y="987"/>
                  </a:lnTo>
                  <a:lnTo>
                    <a:pt x="341" y="979"/>
                  </a:lnTo>
                  <a:lnTo>
                    <a:pt x="327" y="969"/>
                  </a:lnTo>
                  <a:lnTo>
                    <a:pt x="312" y="960"/>
                  </a:lnTo>
                  <a:lnTo>
                    <a:pt x="299" y="950"/>
                  </a:lnTo>
                  <a:lnTo>
                    <a:pt x="275" y="933"/>
                  </a:lnTo>
                  <a:lnTo>
                    <a:pt x="160" y="985"/>
                  </a:lnTo>
                  <a:lnTo>
                    <a:pt x="94" y="900"/>
                  </a:lnTo>
                  <a:lnTo>
                    <a:pt x="172" y="797"/>
                  </a:lnTo>
                  <a:lnTo>
                    <a:pt x="160" y="772"/>
                  </a:lnTo>
                  <a:lnTo>
                    <a:pt x="148" y="741"/>
                  </a:lnTo>
                  <a:lnTo>
                    <a:pt x="140" y="710"/>
                  </a:lnTo>
                  <a:lnTo>
                    <a:pt x="132" y="678"/>
                  </a:lnTo>
                  <a:lnTo>
                    <a:pt x="128" y="646"/>
                  </a:lnTo>
                  <a:lnTo>
                    <a:pt x="124" y="617"/>
                  </a:lnTo>
                  <a:lnTo>
                    <a:pt x="0" y="569"/>
                  </a:lnTo>
                  <a:lnTo>
                    <a:pt x="13" y="462"/>
                  </a:lnTo>
                  <a:lnTo>
                    <a:pt x="151" y="442"/>
                  </a:lnTo>
                  <a:lnTo>
                    <a:pt x="162" y="417"/>
                  </a:lnTo>
                  <a:lnTo>
                    <a:pt x="167" y="404"/>
                  </a:lnTo>
                  <a:lnTo>
                    <a:pt x="175" y="391"/>
                  </a:lnTo>
                  <a:lnTo>
                    <a:pt x="182" y="377"/>
                  </a:lnTo>
                  <a:lnTo>
                    <a:pt x="189" y="366"/>
                  </a:lnTo>
                  <a:lnTo>
                    <a:pt x="197" y="353"/>
                  </a:lnTo>
                  <a:lnTo>
                    <a:pt x="205" y="341"/>
                  </a:lnTo>
                  <a:lnTo>
                    <a:pt x="214" y="329"/>
                  </a:lnTo>
                  <a:lnTo>
                    <a:pt x="223" y="317"/>
                  </a:lnTo>
                  <a:lnTo>
                    <a:pt x="240" y="294"/>
                  </a:lnTo>
                  <a:lnTo>
                    <a:pt x="181" y="161"/>
                  </a:lnTo>
                  <a:lnTo>
                    <a:pt x="265" y="94"/>
                  </a:lnTo>
                  <a:lnTo>
                    <a:pt x="389" y="186"/>
                  </a:lnTo>
                  <a:lnTo>
                    <a:pt x="414" y="177"/>
                  </a:lnTo>
                  <a:lnTo>
                    <a:pt x="426" y="173"/>
                  </a:lnTo>
                  <a:lnTo>
                    <a:pt x="439" y="168"/>
                  </a:lnTo>
                  <a:lnTo>
                    <a:pt x="451" y="164"/>
                  </a:lnTo>
                  <a:lnTo>
                    <a:pt x="462" y="161"/>
                  </a:lnTo>
                  <a:lnTo>
                    <a:pt x="474" y="158"/>
                  </a:lnTo>
                  <a:lnTo>
                    <a:pt x="487" y="157"/>
                  </a:lnTo>
                  <a:lnTo>
                    <a:pt x="499" y="154"/>
                  </a:lnTo>
                  <a:lnTo>
                    <a:pt x="512" y="152"/>
                  </a:lnTo>
                  <a:lnTo>
                    <a:pt x="540" y="148"/>
                  </a:lnTo>
                  <a:lnTo>
                    <a:pt x="601" y="0"/>
                  </a:lnTo>
                  <a:lnTo>
                    <a:pt x="708" y="12"/>
                  </a:lnTo>
                  <a:lnTo>
                    <a:pt x="727" y="174"/>
                  </a:lnTo>
                  <a:lnTo>
                    <a:pt x="753" y="185"/>
                  </a:lnTo>
                  <a:lnTo>
                    <a:pt x="763" y="189"/>
                  </a:lnTo>
                  <a:lnTo>
                    <a:pt x="773" y="195"/>
                  </a:lnTo>
                  <a:lnTo>
                    <a:pt x="783" y="201"/>
                  </a:lnTo>
                  <a:lnTo>
                    <a:pt x="794" y="205"/>
                  </a:lnTo>
                  <a:lnTo>
                    <a:pt x="804" y="212"/>
                  </a:lnTo>
                  <a:lnTo>
                    <a:pt x="814" y="218"/>
                  </a:lnTo>
                  <a:lnTo>
                    <a:pt x="824" y="224"/>
                  </a:lnTo>
                  <a:lnTo>
                    <a:pt x="835" y="231"/>
                  </a:lnTo>
                  <a:lnTo>
                    <a:pt x="856" y="247"/>
                  </a:lnTo>
                  <a:lnTo>
                    <a:pt x="1008" y="183"/>
                  </a:lnTo>
                  <a:lnTo>
                    <a:pt x="1074" y="26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1232" y="2417"/>
              <a:ext cx="267" cy="266"/>
            </a:xfrm>
            <a:custGeom>
              <a:rect b="b" l="l" r="r" t="t"/>
              <a:pathLst>
                <a:path extrusionOk="0" h="533" w="534">
                  <a:moveTo>
                    <a:pt x="102" y="57"/>
                  </a:moveTo>
                  <a:lnTo>
                    <a:pt x="63" y="95"/>
                  </a:lnTo>
                  <a:lnTo>
                    <a:pt x="34" y="137"/>
                  </a:lnTo>
                  <a:lnTo>
                    <a:pt x="12" y="186"/>
                  </a:lnTo>
                  <a:lnTo>
                    <a:pt x="2" y="235"/>
                  </a:lnTo>
                  <a:lnTo>
                    <a:pt x="0" y="288"/>
                  </a:lnTo>
                  <a:lnTo>
                    <a:pt x="9" y="339"/>
                  </a:lnTo>
                  <a:lnTo>
                    <a:pt x="28" y="387"/>
                  </a:lnTo>
                  <a:lnTo>
                    <a:pt x="57" y="434"/>
                  </a:lnTo>
                  <a:lnTo>
                    <a:pt x="75" y="453"/>
                  </a:lnTo>
                  <a:lnTo>
                    <a:pt x="94" y="471"/>
                  </a:lnTo>
                  <a:lnTo>
                    <a:pt x="114" y="487"/>
                  </a:lnTo>
                  <a:lnTo>
                    <a:pt x="136" y="500"/>
                  </a:lnTo>
                  <a:lnTo>
                    <a:pt x="159" y="511"/>
                  </a:lnTo>
                  <a:lnTo>
                    <a:pt x="184" y="522"/>
                  </a:lnTo>
                  <a:lnTo>
                    <a:pt x="209" y="528"/>
                  </a:lnTo>
                  <a:lnTo>
                    <a:pt x="235" y="532"/>
                  </a:lnTo>
                  <a:lnTo>
                    <a:pt x="261" y="533"/>
                  </a:lnTo>
                  <a:lnTo>
                    <a:pt x="288" y="533"/>
                  </a:lnTo>
                  <a:lnTo>
                    <a:pt x="314" y="530"/>
                  </a:lnTo>
                  <a:lnTo>
                    <a:pt x="340" y="525"/>
                  </a:lnTo>
                  <a:lnTo>
                    <a:pt x="365" y="516"/>
                  </a:lnTo>
                  <a:lnTo>
                    <a:pt x="388" y="506"/>
                  </a:lnTo>
                  <a:lnTo>
                    <a:pt x="412" y="492"/>
                  </a:lnTo>
                  <a:lnTo>
                    <a:pt x="434" y="476"/>
                  </a:lnTo>
                  <a:lnTo>
                    <a:pt x="454" y="459"/>
                  </a:lnTo>
                  <a:lnTo>
                    <a:pt x="472" y="441"/>
                  </a:lnTo>
                  <a:lnTo>
                    <a:pt x="488" y="421"/>
                  </a:lnTo>
                  <a:lnTo>
                    <a:pt x="501" y="399"/>
                  </a:lnTo>
                  <a:lnTo>
                    <a:pt x="512" y="376"/>
                  </a:lnTo>
                  <a:lnTo>
                    <a:pt x="523" y="351"/>
                  </a:lnTo>
                  <a:lnTo>
                    <a:pt x="529" y="326"/>
                  </a:lnTo>
                  <a:lnTo>
                    <a:pt x="533" y="300"/>
                  </a:lnTo>
                  <a:lnTo>
                    <a:pt x="534" y="273"/>
                  </a:lnTo>
                  <a:lnTo>
                    <a:pt x="534" y="247"/>
                  </a:lnTo>
                  <a:lnTo>
                    <a:pt x="531" y="221"/>
                  </a:lnTo>
                  <a:lnTo>
                    <a:pt x="526" y="194"/>
                  </a:lnTo>
                  <a:lnTo>
                    <a:pt x="517" y="170"/>
                  </a:lnTo>
                  <a:lnTo>
                    <a:pt x="507" y="146"/>
                  </a:lnTo>
                  <a:lnTo>
                    <a:pt x="494" y="124"/>
                  </a:lnTo>
                  <a:lnTo>
                    <a:pt x="477" y="102"/>
                  </a:lnTo>
                  <a:lnTo>
                    <a:pt x="460" y="82"/>
                  </a:lnTo>
                  <a:lnTo>
                    <a:pt x="441" y="64"/>
                  </a:lnTo>
                  <a:lnTo>
                    <a:pt x="421" y="48"/>
                  </a:lnTo>
                  <a:lnTo>
                    <a:pt x="399" y="34"/>
                  </a:lnTo>
                  <a:lnTo>
                    <a:pt x="375" y="22"/>
                  </a:lnTo>
                  <a:lnTo>
                    <a:pt x="352" y="13"/>
                  </a:lnTo>
                  <a:lnTo>
                    <a:pt x="326" y="6"/>
                  </a:lnTo>
                  <a:lnTo>
                    <a:pt x="299" y="2"/>
                  </a:lnTo>
                  <a:lnTo>
                    <a:pt x="273" y="0"/>
                  </a:lnTo>
                  <a:lnTo>
                    <a:pt x="247" y="0"/>
                  </a:lnTo>
                  <a:lnTo>
                    <a:pt x="221" y="3"/>
                  </a:lnTo>
                  <a:lnTo>
                    <a:pt x="194" y="9"/>
                  </a:lnTo>
                  <a:lnTo>
                    <a:pt x="169" y="18"/>
                  </a:lnTo>
                  <a:lnTo>
                    <a:pt x="146" y="28"/>
                  </a:lnTo>
                  <a:lnTo>
                    <a:pt x="124" y="41"/>
                  </a:lnTo>
                  <a:lnTo>
                    <a:pt x="102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1157" y="2342"/>
              <a:ext cx="417" cy="417"/>
            </a:xfrm>
            <a:custGeom>
              <a:rect b="b" l="l" r="r" t="t"/>
              <a:pathLst>
                <a:path extrusionOk="0" h="834" w="835">
                  <a:moveTo>
                    <a:pt x="159" y="89"/>
                  </a:moveTo>
                  <a:lnTo>
                    <a:pt x="98" y="147"/>
                  </a:lnTo>
                  <a:lnTo>
                    <a:pt x="51" y="214"/>
                  </a:lnTo>
                  <a:lnTo>
                    <a:pt x="19" y="289"/>
                  </a:lnTo>
                  <a:lnTo>
                    <a:pt x="3" y="368"/>
                  </a:lnTo>
                  <a:lnTo>
                    <a:pt x="0" y="448"/>
                  </a:lnTo>
                  <a:lnTo>
                    <a:pt x="14" y="527"/>
                  </a:lnTo>
                  <a:lnTo>
                    <a:pt x="44" y="603"/>
                  </a:lnTo>
                  <a:lnTo>
                    <a:pt x="89" y="675"/>
                  </a:lnTo>
                  <a:lnTo>
                    <a:pt x="102" y="691"/>
                  </a:lnTo>
                  <a:lnTo>
                    <a:pt x="117" y="705"/>
                  </a:lnTo>
                  <a:lnTo>
                    <a:pt x="131" y="720"/>
                  </a:lnTo>
                  <a:lnTo>
                    <a:pt x="146" y="735"/>
                  </a:lnTo>
                  <a:lnTo>
                    <a:pt x="162" y="748"/>
                  </a:lnTo>
                  <a:lnTo>
                    <a:pt x="178" y="759"/>
                  </a:lnTo>
                  <a:lnTo>
                    <a:pt x="195" y="771"/>
                  </a:lnTo>
                  <a:lnTo>
                    <a:pt x="213" y="781"/>
                  </a:lnTo>
                  <a:lnTo>
                    <a:pt x="230" y="790"/>
                  </a:lnTo>
                  <a:lnTo>
                    <a:pt x="249" y="799"/>
                  </a:lnTo>
                  <a:lnTo>
                    <a:pt x="267" y="806"/>
                  </a:lnTo>
                  <a:lnTo>
                    <a:pt x="287" y="813"/>
                  </a:lnTo>
                  <a:lnTo>
                    <a:pt x="306" y="819"/>
                  </a:lnTo>
                  <a:lnTo>
                    <a:pt x="327" y="824"/>
                  </a:lnTo>
                  <a:lnTo>
                    <a:pt x="347" y="828"/>
                  </a:lnTo>
                  <a:lnTo>
                    <a:pt x="368" y="831"/>
                  </a:lnTo>
                  <a:lnTo>
                    <a:pt x="388" y="834"/>
                  </a:lnTo>
                  <a:lnTo>
                    <a:pt x="408" y="834"/>
                  </a:lnTo>
                  <a:lnTo>
                    <a:pt x="430" y="834"/>
                  </a:lnTo>
                  <a:lnTo>
                    <a:pt x="451" y="834"/>
                  </a:lnTo>
                  <a:lnTo>
                    <a:pt x="471" y="831"/>
                  </a:lnTo>
                  <a:lnTo>
                    <a:pt x="490" y="828"/>
                  </a:lnTo>
                  <a:lnTo>
                    <a:pt x="511" y="824"/>
                  </a:lnTo>
                  <a:lnTo>
                    <a:pt x="531" y="819"/>
                  </a:lnTo>
                  <a:lnTo>
                    <a:pt x="550" y="813"/>
                  </a:lnTo>
                  <a:lnTo>
                    <a:pt x="569" y="806"/>
                  </a:lnTo>
                  <a:lnTo>
                    <a:pt x="588" y="799"/>
                  </a:lnTo>
                  <a:lnTo>
                    <a:pt x="606" y="789"/>
                  </a:lnTo>
                  <a:lnTo>
                    <a:pt x="625" y="780"/>
                  </a:lnTo>
                  <a:lnTo>
                    <a:pt x="642" y="768"/>
                  </a:lnTo>
                  <a:lnTo>
                    <a:pt x="660" y="758"/>
                  </a:lnTo>
                  <a:lnTo>
                    <a:pt x="676" y="745"/>
                  </a:lnTo>
                  <a:lnTo>
                    <a:pt x="706" y="717"/>
                  </a:lnTo>
                  <a:lnTo>
                    <a:pt x="735" y="688"/>
                  </a:lnTo>
                  <a:lnTo>
                    <a:pt x="760" y="656"/>
                  </a:lnTo>
                  <a:lnTo>
                    <a:pt x="782" y="622"/>
                  </a:lnTo>
                  <a:lnTo>
                    <a:pt x="800" y="586"/>
                  </a:lnTo>
                  <a:lnTo>
                    <a:pt x="814" y="548"/>
                  </a:lnTo>
                  <a:lnTo>
                    <a:pt x="825" y="508"/>
                  </a:lnTo>
                  <a:lnTo>
                    <a:pt x="832" y="467"/>
                  </a:lnTo>
                  <a:lnTo>
                    <a:pt x="835" y="426"/>
                  </a:lnTo>
                  <a:lnTo>
                    <a:pt x="835" y="384"/>
                  </a:lnTo>
                  <a:lnTo>
                    <a:pt x="829" y="344"/>
                  </a:lnTo>
                  <a:lnTo>
                    <a:pt x="820" y="304"/>
                  </a:lnTo>
                  <a:lnTo>
                    <a:pt x="807" y="266"/>
                  </a:lnTo>
                  <a:lnTo>
                    <a:pt x="791" y="229"/>
                  </a:lnTo>
                  <a:lnTo>
                    <a:pt x="771" y="193"/>
                  </a:lnTo>
                  <a:lnTo>
                    <a:pt x="746" y="159"/>
                  </a:lnTo>
                  <a:lnTo>
                    <a:pt x="733" y="143"/>
                  </a:lnTo>
                  <a:lnTo>
                    <a:pt x="718" y="128"/>
                  </a:lnTo>
                  <a:lnTo>
                    <a:pt x="703" y="114"/>
                  </a:lnTo>
                  <a:lnTo>
                    <a:pt x="689" y="99"/>
                  </a:lnTo>
                  <a:lnTo>
                    <a:pt x="673" y="86"/>
                  </a:lnTo>
                  <a:lnTo>
                    <a:pt x="657" y="74"/>
                  </a:lnTo>
                  <a:lnTo>
                    <a:pt x="639" y="62"/>
                  </a:lnTo>
                  <a:lnTo>
                    <a:pt x="622" y="52"/>
                  </a:lnTo>
                  <a:lnTo>
                    <a:pt x="604" y="43"/>
                  </a:lnTo>
                  <a:lnTo>
                    <a:pt x="585" y="35"/>
                  </a:lnTo>
                  <a:lnTo>
                    <a:pt x="568" y="27"/>
                  </a:lnTo>
                  <a:lnTo>
                    <a:pt x="547" y="20"/>
                  </a:lnTo>
                  <a:lnTo>
                    <a:pt x="528" y="14"/>
                  </a:lnTo>
                  <a:lnTo>
                    <a:pt x="508" y="10"/>
                  </a:lnTo>
                  <a:lnTo>
                    <a:pt x="487" y="6"/>
                  </a:lnTo>
                  <a:lnTo>
                    <a:pt x="467" y="3"/>
                  </a:lnTo>
                  <a:lnTo>
                    <a:pt x="446" y="1"/>
                  </a:lnTo>
                  <a:lnTo>
                    <a:pt x="426" y="0"/>
                  </a:lnTo>
                  <a:lnTo>
                    <a:pt x="404" y="0"/>
                  </a:lnTo>
                  <a:lnTo>
                    <a:pt x="384" y="1"/>
                  </a:lnTo>
                  <a:lnTo>
                    <a:pt x="363" y="3"/>
                  </a:lnTo>
                  <a:lnTo>
                    <a:pt x="344" y="6"/>
                  </a:lnTo>
                  <a:lnTo>
                    <a:pt x="324" y="10"/>
                  </a:lnTo>
                  <a:lnTo>
                    <a:pt x="305" y="14"/>
                  </a:lnTo>
                  <a:lnTo>
                    <a:pt x="284" y="22"/>
                  </a:lnTo>
                  <a:lnTo>
                    <a:pt x="265" y="27"/>
                  </a:lnTo>
                  <a:lnTo>
                    <a:pt x="246" y="36"/>
                  </a:lnTo>
                  <a:lnTo>
                    <a:pt x="229" y="45"/>
                  </a:lnTo>
                  <a:lnTo>
                    <a:pt x="210" y="54"/>
                  </a:lnTo>
                  <a:lnTo>
                    <a:pt x="192" y="65"/>
                  </a:lnTo>
                  <a:lnTo>
                    <a:pt x="175" y="76"/>
                  </a:lnTo>
                  <a:lnTo>
                    <a:pt x="159" y="89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1178" y="2362"/>
              <a:ext cx="376" cy="376"/>
            </a:xfrm>
            <a:custGeom>
              <a:rect b="b" l="l" r="r" t="t"/>
              <a:pathLst>
                <a:path extrusionOk="0" h="752" w="752">
                  <a:moveTo>
                    <a:pt x="143" y="80"/>
                  </a:moveTo>
                  <a:lnTo>
                    <a:pt x="88" y="133"/>
                  </a:lnTo>
                  <a:lnTo>
                    <a:pt x="47" y="194"/>
                  </a:lnTo>
                  <a:lnTo>
                    <a:pt x="18" y="261"/>
                  </a:lnTo>
                  <a:lnTo>
                    <a:pt x="2" y="331"/>
                  </a:lnTo>
                  <a:lnTo>
                    <a:pt x="0" y="404"/>
                  </a:lnTo>
                  <a:lnTo>
                    <a:pt x="12" y="476"/>
                  </a:lnTo>
                  <a:lnTo>
                    <a:pt x="38" y="545"/>
                  </a:lnTo>
                  <a:lnTo>
                    <a:pt x="79" y="607"/>
                  </a:lnTo>
                  <a:lnTo>
                    <a:pt x="91" y="622"/>
                  </a:lnTo>
                  <a:lnTo>
                    <a:pt x="104" y="635"/>
                  </a:lnTo>
                  <a:lnTo>
                    <a:pt x="117" y="648"/>
                  </a:lnTo>
                  <a:lnTo>
                    <a:pt x="130" y="661"/>
                  </a:lnTo>
                  <a:lnTo>
                    <a:pt x="145" y="673"/>
                  </a:lnTo>
                  <a:lnTo>
                    <a:pt x="159" y="683"/>
                  </a:lnTo>
                  <a:lnTo>
                    <a:pt x="175" y="694"/>
                  </a:lnTo>
                  <a:lnTo>
                    <a:pt x="191" y="704"/>
                  </a:lnTo>
                  <a:lnTo>
                    <a:pt x="207" y="713"/>
                  </a:lnTo>
                  <a:lnTo>
                    <a:pt x="223" y="720"/>
                  </a:lnTo>
                  <a:lnTo>
                    <a:pt x="241" y="727"/>
                  </a:lnTo>
                  <a:lnTo>
                    <a:pt x="257" y="733"/>
                  </a:lnTo>
                  <a:lnTo>
                    <a:pt x="276" y="739"/>
                  </a:lnTo>
                  <a:lnTo>
                    <a:pt x="293" y="743"/>
                  </a:lnTo>
                  <a:lnTo>
                    <a:pt x="311" y="746"/>
                  </a:lnTo>
                  <a:lnTo>
                    <a:pt x="330" y="749"/>
                  </a:lnTo>
                  <a:lnTo>
                    <a:pt x="349" y="751"/>
                  </a:lnTo>
                  <a:lnTo>
                    <a:pt x="368" y="752"/>
                  </a:lnTo>
                  <a:lnTo>
                    <a:pt x="387" y="752"/>
                  </a:lnTo>
                  <a:lnTo>
                    <a:pt x="404" y="751"/>
                  </a:lnTo>
                  <a:lnTo>
                    <a:pt x="423" y="749"/>
                  </a:lnTo>
                  <a:lnTo>
                    <a:pt x="441" y="746"/>
                  </a:lnTo>
                  <a:lnTo>
                    <a:pt x="458" y="742"/>
                  </a:lnTo>
                  <a:lnTo>
                    <a:pt x="477" y="737"/>
                  </a:lnTo>
                  <a:lnTo>
                    <a:pt x="495" y="733"/>
                  </a:lnTo>
                  <a:lnTo>
                    <a:pt x="511" y="726"/>
                  </a:lnTo>
                  <a:lnTo>
                    <a:pt x="529" y="720"/>
                  </a:lnTo>
                  <a:lnTo>
                    <a:pt x="545" y="711"/>
                  </a:lnTo>
                  <a:lnTo>
                    <a:pt x="561" y="702"/>
                  </a:lnTo>
                  <a:lnTo>
                    <a:pt x="577" y="694"/>
                  </a:lnTo>
                  <a:lnTo>
                    <a:pt x="593" y="683"/>
                  </a:lnTo>
                  <a:lnTo>
                    <a:pt x="607" y="672"/>
                  </a:lnTo>
                  <a:lnTo>
                    <a:pt x="637" y="647"/>
                  </a:lnTo>
                  <a:lnTo>
                    <a:pt x="661" y="620"/>
                  </a:lnTo>
                  <a:lnTo>
                    <a:pt x="685" y="591"/>
                  </a:lnTo>
                  <a:lnTo>
                    <a:pt x="704" y="561"/>
                  </a:lnTo>
                  <a:lnTo>
                    <a:pt x="720" y="528"/>
                  </a:lnTo>
                  <a:lnTo>
                    <a:pt x="733" y="493"/>
                  </a:lnTo>
                  <a:lnTo>
                    <a:pt x="743" y="458"/>
                  </a:lnTo>
                  <a:lnTo>
                    <a:pt x="749" y="422"/>
                  </a:lnTo>
                  <a:lnTo>
                    <a:pt x="752" y="384"/>
                  </a:lnTo>
                  <a:lnTo>
                    <a:pt x="750" y="347"/>
                  </a:lnTo>
                  <a:lnTo>
                    <a:pt x="746" y="311"/>
                  </a:lnTo>
                  <a:lnTo>
                    <a:pt x="737" y="274"/>
                  </a:lnTo>
                  <a:lnTo>
                    <a:pt x="726" y="241"/>
                  </a:lnTo>
                  <a:lnTo>
                    <a:pt x="711" y="207"/>
                  </a:lnTo>
                  <a:lnTo>
                    <a:pt x="693" y="175"/>
                  </a:lnTo>
                  <a:lnTo>
                    <a:pt x="672" y="144"/>
                  </a:lnTo>
                  <a:lnTo>
                    <a:pt x="660" y="130"/>
                  </a:lnTo>
                  <a:lnTo>
                    <a:pt x="647" y="116"/>
                  </a:lnTo>
                  <a:lnTo>
                    <a:pt x="634" y="103"/>
                  </a:lnTo>
                  <a:lnTo>
                    <a:pt x="620" y="90"/>
                  </a:lnTo>
                  <a:lnTo>
                    <a:pt x="606" y="78"/>
                  </a:lnTo>
                  <a:lnTo>
                    <a:pt x="591" y="68"/>
                  </a:lnTo>
                  <a:lnTo>
                    <a:pt x="575" y="58"/>
                  </a:lnTo>
                  <a:lnTo>
                    <a:pt x="559" y="48"/>
                  </a:lnTo>
                  <a:lnTo>
                    <a:pt x="543" y="39"/>
                  </a:lnTo>
                  <a:lnTo>
                    <a:pt x="527" y="32"/>
                  </a:lnTo>
                  <a:lnTo>
                    <a:pt x="510" y="24"/>
                  </a:lnTo>
                  <a:lnTo>
                    <a:pt x="493" y="19"/>
                  </a:lnTo>
                  <a:lnTo>
                    <a:pt x="475" y="13"/>
                  </a:lnTo>
                  <a:lnTo>
                    <a:pt x="457" y="8"/>
                  </a:lnTo>
                  <a:lnTo>
                    <a:pt x="439" y="5"/>
                  </a:lnTo>
                  <a:lnTo>
                    <a:pt x="420" y="2"/>
                  </a:lnTo>
                  <a:lnTo>
                    <a:pt x="402" y="1"/>
                  </a:lnTo>
                  <a:lnTo>
                    <a:pt x="383" y="0"/>
                  </a:lnTo>
                  <a:lnTo>
                    <a:pt x="364" y="0"/>
                  </a:lnTo>
                  <a:lnTo>
                    <a:pt x="346" y="1"/>
                  </a:lnTo>
                  <a:lnTo>
                    <a:pt x="327" y="2"/>
                  </a:lnTo>
                  <a:lnTo>
                    <a:pt x="310" y="5"/>
                  </a:lnTo>
                  <a:lnTo>
                    <a:pt x="292" y="10"/>
                  </a:lnTo>
                  <a:lnTo>
                    <a:pt x="273" y="14"/>
                  </a:lnTo>
                  <a:lnTo>
                    <a:pt x="256" y="19"/>
                  </a:lnTo>
                  <a:lnTo>
                    <a:pt x="239" y="26"/>
                  </a:lnTo>
                  <a:lnTo>
                    <a:pt x="222" y="32"/>
                  </a:lnTo>
                  <a:lnTo>
                    <a:pt x="206" y="40"/>
                  </a:lnTo>
                  <a:lnTo>
                    <a:pt x="190" y="49"/>
                  </a:lnTo>
                  <a:lnTo>
                    <a:pt x="174" y="58"/>
                  </a:lnTo>
                  <a:lnTo>
                    <a:pt x="158" y="68"/>
                  </a:lnTo>
                  <a:lnTo>
                    <a:pt x="143" y="8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1236" y="2363"/>
              <a:ext cx="214" cy="375"/>
            </a:xfrm>
            <a:custGeom>
              <a:rect b="b" l="l" r="r" t="t"/>
              <a:pathLst>
                <a:path extrusionOk="0" h="751" w="426">
                  <a:moveTo>
                    <a:pt x="26" y="79"/>
                  </a:moveTo>
                  <a:lnTo>
                    <a:pt x="19" y="85"/>
                  </a:lnTo>
                  <a:lnTo>
                    <a:pt x="13" y="91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166" y="739"/>
                  </a:lnTo>
                  <a:lnTo>
                    <a:pt x="172" y="741"/>
                  </a:lnTo>
                  <a:lnTo>
                    <a:pt x="178" y="742"/>
                  </a:lnTo>
                  <a:lnTo>
                    <a:pt x="184" y="744"/>
                  </a:lnTo>
                  <a:lnTo>
                    <a:pt x="190" y="744"/>
                  </a:lnTo>
                  <a:lnTo>
                    <a:pt x="195" y="745"/>
                  </a:lnTo>
                  <a:lnTo>
                    <a:pt x="201" y="747"/>
                  </a:lnTo>
                  <a:lnTo>
                    <a:pt x="207" y="748"/>
                  </a:lnTo>
                  <a:lnTo>
                    <a:pt x="213" y="748"/>
                  </a:lnTo>
                  <a:lnTo>
                    <a:pt x="241" y="751"/>
                  </a:lnTo>
                  <a:lnTo>
                    <a:pt x="268" y="751"/>
                  </a:lnTo>
                  <a:lnTo>
                    <a:pt x="296" y="750"/>
                  </a:lnTo>
                  <a:lnTo>
                    <a:pt x="324" y="745"/>
                  </a:lnTo>
                  <a:lnTo>
                    <a:pt x="350" y="739"/>
                  </a:lnTo>
                  <a:lnTo>
                    <a:pt x="376" y="732"/>
                  </a:lnTo>
                  <a:lnTo>
                    <a:pt x="401" y="723"/>
                  </a:lnTo>
                  <a:lnTo>
                    <a:pt x="426" y="712"/>
                  </a:lnTo>
                  <a:lnTo>
                    <a:pt x="241" y="0"/>
                  </a:lnTo>
                  <a:lnTo>
                    <a:pt x="212" y="3"/>
                  </a:lnTo>
                  <a:lnTo>
                    <a:pt x="184" y="7"/>
                  </a:lnTo>
                  <a:lnTo>
                    <a:pt x="156" y="13"/>
                  </a:lnTo>
                  <a:lnTo>
                    <a:pt x="128" y="22"/>
                  </a:lnTo>
                  <a:lnTo>
                    <a:pt x="101" y="34"/>
                  </a:lnTo>
                  <a:lnTo>
                    <a:pt x="76" y="47"/>
                  </a:lnTo>
                  <a:lnTo>
                    <a:pt x="49" y="61"/>
                  </a:lnTo>
                  <a:lnTo>
                    <a:pt x="26" y="79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1204" y="2428"/>
              <a:ext cx="97" cy="299"/>
            </a:xfrm>
            <a:custGeom>
              <a:rect b="b" l="l" r="r" t="t"/>
              <a:pathLst>
                <a:path extrusionOk="0" h="598" w="194">
                  <a:moveTo>
                    <a:pt x="0" y="51"/>
                  </a:moveTo>
                  <a:lnTo>
                    <a:pt x="137" y="571"/>
                  </a:lnTo>
                  <a:lnTo>
                    <a:pt x="144" y="576"/>
                  </a:lnTo>
                  <a:lnTo>
                    <a:pt x="150" y="579"/>
                  </a:lnTo>
                  <a:lnTo>
                    <a:pt x="157" y="582"/>
                  </a:lnTo>
                  <a:lnTo>
                    <a:pt x="165" y="586"/>
                  </a:lnTo>
                  <a:lnTo>
                    <a:pt x="172" y="589"/>
                  </a:lnTo>
                  <a:lnTo>
                    <a:pt x="179" y="592"/>
                  </a:lnTo>
                  <a:lnTo>
                    <a:pt x="186" y="595"/>
                  </a:lnTo>
                  <a:lnTo>
                    <a:pt x="194" y="598"/>
                  </a:lnTo>
                  <a:lnTo>
                    <a:pt x="38" y="0"/>
                  </a:lnTo>
                  <a:lnTo>
                    <a:pt x="27" y="12"/>
                  </a:lnTo>
                  <a:lnTo>
                    <a:pt x="17" y="25"/>
                  </a:lnTo>
                  <a:lnTo>
                    <a:pt x="8" y="3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1371" y="2362"/>
              <a:ext cx="165" cy="349"/>
            </a:xfrm>
            <a:custGeom>
              <a:rect b="b" l="l" r="r" t="t"/>
              <a:pathLst>
                <a:path extrusionOk="0" h="698" w="328">
                  <a:moveTo>
                    <a:pt x="33" y="2"/>
                  </a:moveTo>
                  <a:lnTo>
                    <a:pt x="25" y="1"/>
                  </a:lnTo>
                  <a:lnTo>
                    <a:pt x="17" y="1"/>
                  </a:lnTo>
                  <a:lnTo>
                    <a:pt x="9" y="1"/>
                  </a:lnTo>
                  <a:lnTo>
                    <a:pt x="0" y="0"/>
                  </a:lnTo>
                  <a:lnTo>
                    <a:pt x="182" y="698"/>
                  </a:lnTo>
                  <a:lnTo>
                    <a:pt x="193" y="691"/>
                  </a:lnTo>
                  <a:lnTo>
                    <a:pt x="201" y="685"/>
                  </a:lnTo>
                  <a:lnTo>
                    <a:pt x="212" y="677"/>
                  </a:lnTo>
                  <a:lnTo>
                    <a:pt x="220" y="672"/>
                  </a:lnTo>
                  <a:lnTo>
                    <a:pt x="238" y="657"/>
                  </a:lnTo>
                  <a:lnTo>
                    <a:pt x="254" y="642"/>
                  </a:lnTo>
                  <a:lnTo>
                    <a:pt x="269" y="626"/>
                  </a:lnTo>
                  <a:lnTo>
                    <a:pt x="283" y="609"/>
                  </a:lnTo>
                  <a:lnTo>
                    <a:pt x="296" y="593"/>
                  </a:lnTo>
                  <a:lnTo>
                    <a:pt x="308" y="574"/>
                  </a:lnTo>
                  <a:lnTo>
                    <a:pt x="318" y="556"/>
                  </a:lnTo>
                  <a:lnTo>
                    <a:pt x="328" y="537"/>
                  </a:lnTo>
                  <a:lnTo>
                    <a:pt x="207" y="70"/>
                  </a:lnTo>
                  <a:lnTo>
                    <a:pt x="188" y="57"/>
                  </a:lnTo>
                  <a:lnTo>
                    <a:pt x="168" y="45"/>
                  </a:lnTo>
                  <a:lnTo>
                    <a:pt x="146" y="35"/>
                  </a:lnTo>
                  <a:lnTo>
                    <a:pt x="125" y="24"/>
                  </a:lnTo>
                  <a:lnTo>
                    <a:pt x="102" y="17"/>
                  </a:lnTo>
                  <a:lnTo>
                    <a:pt x="80" y="11"/>
                  </a:lnTo>
                  <a:lnTo>
                    <a:pt x="57" y="5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1256" y="2441"/>
              <a:ext cx="219" cy="218"/>
            </a:xfrm>
            <a:custGeom>
              <a:rect b="b" l="l" r="r" t="t"/>
              <a:pathLst>
                <a:path extrusionOk="0" h="437" w="438">
                  <a:moveTo>
                    <a:pt x="355" y="392"/>
                  </a:moveTo>
                  <a:lnTo>
                    <a:pt x="337" y="404"/>
                  </a:lnTo>
                  <a:lnTo>
                    <a:pt x="319" y="415"/>
                  </a:lnTo>
                  <a:lnTo>
                    <a:pt x="298" y="423"/>
                  </a:lnTo>
                  <a:lnTo>
                    <a:pt x="279" y="430"/>
                  </a:lnTo>
                  <a:lnTo>
                    <a:pt x="257" y="434"/>
                  </a:lnTo>
                  <a:lnTo>
                    <a:pt x="237" y="437"/>
                  </a:lnTo>
                  <a:lnTo>
                    <a:pt x="215" y="437"/>
                  </a:lnTo>
                  <a:lnTo>
                    <a:pt x="193" y="436"/>
                  </a:lnTo>
                  <a:lnTo>
                    <a:pt x="171" y="431"/>
                  </a:lnTo>
                  <a:lnTo>
                    <a:pt x="151" y="427"/>
                  </a:lnTo>
                  <a:lnTo>
                    <a:pt x="130" y="420"/>
                  </a:lnTo>
                  <a:lnTo>
                    <a:pt x="111" y="409"/>
                  </a:lnTo>
                  <a:lnTo>
                    <a:pt x="94" y="399"/>
                  </a:lnTo>
                  <a:lnTo>
                    <a:pt x="78" y="386"/>
                  </a:lnTo>
                  <a:lnTo>
                    <a:pt x="62" y="371"/>
                  </a:lnTo>
                  <a:lnTo>
                    <a:pt x="47" y="355"/>
                  </a:lnTo>
                  <a:lnTo>
                    <a:pt x="34" y="338"/>
                  </a:lnTo>
                  <a:lnTo>
                    <a:pt x="24" y="319"/>
                  </a:lnTo>
                  <a:lnTo>
                    <a:pt x="15" y="298"/>
                  </a:lnTo>
                  <a:lnTo>
                    <a:pt x="8" y="278"/>
                  </a:lnTo>
                  <a:lnTo>
                    <a:pt x="3" y="257"/>
                  </a:lnTo>
                  <a:lnTo>
                    <a:pt x="0" y="237"/>
                  </a:lnTo>
                  <a:lnTo>
                    <a:pt x="0" y="215"/>
                  </a:lnTo>
                  <a:lnTo>
                    <a:pt x="2" y="193"/>
                  </a:lnTo>
                  <a:lnTo>
                    <a:pt x="6" y="171"/>
                  </a:lnTo>
                  <a:lnTo>
                    <a:pt x="12" y="151"/>
                  </a:lnTo>
                  <a:lnTo>
                    <a:pt x="19" y="130"/>
                  </a:lnTo>
                  <a:lnTo>
                    <a:pt x="28" y="111"/>
                  </a:lnTo>
                  <a:lnTo>
                    <a:pt x="40" y="94"/>
                  </a:lnTo>
                  <a:lnTo>
                    <a:pt x="53" y="78"/>
                  </a:lnTo>
                  <a:lnTo>
                    <a:pt x="67" y="62"/>
                  </a:lnTo>
                  <a:lnTo>
                    <a:pt x="83" y="47"/>
                  </a:lnTo>
                  <a:lnTo>
                    <a:pt x="101" y="34"/>
                  </a:lnTo>
                  <a:lnTo>
                    <a:pt x="120" y="24"/>
                  </a:lnTo>
                  <a:lnTo>
                    <a:pt x="140" y="15"/>
                  </a:lnTo>
                  <a:lnTo>
                    <a:pt x="161" y="8"/>
                  </a:lnTo>
                  <a:lnTo>
                    <a:pt x="181" y="3"/>
                  </a:lnTo>
                  <a:lnTo>
                    <a:pt x="202" y="0"/>
                  </a:lnTo>
                  <a:lnTo>
                    <a:pt x="224" y="0"/>
                  </a:lnTo>
                  <a:lnTo>
                    <a:pt x="246" y="2"/>
                  </a:lnTo>
                  <a:lnTo>
                    <a:pt x="267" y="6"/>
                  </a:lnTo>
                  <a:lnTo>
                    <a:pt x="288" y="11"/>
                  </a:lnTo>
                  <a:lnTo>
                    <a:pt x="308" y="19"/>
                  </a:lnTo>
                  <a:lnTo>
                    <a:pt x="327" y="28"/>
                  </a:lnTo>
                  <a:lnTo>
                    <a:pt x="345" y="40"/>
                  </a:lnTo>
                  <a:lnTo>
                    <a:pt x="361" y="53"/>
                  </a:lnTo>
                  <a:lnTo>
                    <a:pt x="377" y="68"/>
                  </a:lnTo>
                  <a:lnTo>
                    <a:pt x="391" y="84"/>
                  </a:lnTo>
                  <a:lnTo>
                    <a:pt x="415" y="122"/>
                  </a:lnTo>
                  <a:lnTo>
                    <a:pt x="431" y="161"/>
                  </a:lnTo>
                  <a:lnTo>
                    <a:pt x="438" y="203"/>
                  </a:lnTo>
                  <a:lnTo>
                    <a:pt x="437" y="246"/>
                  </a:lnTo>
                  <a:lnTo>
                    <a:pt x="428" y="287"/>
                  </a:lnTo>
                  <a:lnTo>
                    <a:pt x="412" y="326"/>
                  </a:lnTo>
                  <a:lnTo>
                    <a:pt x="387" y="361"/>
                  </a:lnTo>
                  <a:lnTo>
                    <a:pt x="355" y="39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1289" y="2474"/>
              <a:ext cx="153" cy="153"/>
            </a:xfrm>
            <a:custGeom>
              <a:rect b="b" l="l" r="r" t="t"/>
              <a:pathLst>
                <a:path extrusionOk="0" h="307" w="307">
                  <a:moveTo>
                    <a:pt x="165" y="307"/>
                  </a:moveTo>
                  <a:lnTo>
                    <a:pt x="150" y="307"/>
                  </a:lnTo>
                  <a:lnTo>
                    <a:pt x="134" y="305"/>
                  </a:lnTo>
                  <a:lnTo>
                    <a:pt x="120" y="304"/>
                  </a:lnTo>
                  <a:lnTo>
                    <a:pt x="105" y="300"/>
                  </a:lnTo>
                  <a:lnTo>
                    <a:pt x="92" y="294"/>
                  </a:lnTo>
                  <a:lnTo>
                    <a:pt x="77" y="288"/>
                  </a:lnTo>
                  <a:lnTo>
                    <a:pt x="64" y="279"/>
                  </a:lnTo>
                  <a:lnTo>
                    <a:pt x="53" y="270"/>
                  </a:lnTo>
                  <a:lnTo>
                    <a:pt x="42" y="260"/>
                  </a:lnTo>
                  <a:lnTo>
                    <a:pt x="32" y="248"/>
                  </a:lnTo>
                  <a:lnTo>
                    <a:pt x="23" y="235"/>
                  </a:lnTo>
                  <a:lnTo>
                    <a:pt x="16" y="222"/>
                  </a:lnTo>
                  <a:lnTo>
                    <a:pt x="10" y="209"/>
                  </a:lnTo>
                  <a:lnTo>
                    <a:pt x="6" y="194"/>
                  </a:lnTo>
                  <a:lnTo>
                    <a:pt x="1" y="180"/>
                  </a:lnTo>
                  <a:lnTo>
                    <a:pt x="0" y="165"/>
                  </a:lnTo>
                  <a:lnTo>
                    <a:pt x="1" y="135"/>
                  </a:lnTo>
                  <a:lnTo>
                    <a:pt x="7" y="105"/>
                  </a:lnTo>
                  <a:lnTo>
                    <a:pt x="19" y="78"/>
                  </a:lnTo>
                  <a:lnTo>
                    <a:pt x="36" y="53"/>
                  </a:lnTo>
                  <a:lnTo>
                    <a:pt x="47" y="42"/>
                  </a:lnTo>
                  <a:lnTo>
                    <a:pt x="58" y="32"/>
                  </a:lnTo>
                  <a:lnTo>
                    <a:pt x="71" y="23"/>
                  </a:lnTo>
                  <a:lnTo>
                    <a:pt x="85" y="16"/>
                  </a:lnTo>
                  <a:lnTo>
                    <a:pt x="98" y="10"/>
                  </a:lnTo>
                  <a:lnTo>
                    <a:pt x="112" y="6"/>
                  </a:lnTo>
                  <a:lnTo>
                    <a:pt x="127" y="2"/>
                  </a:lnTo>
                  <a:lnTo>
                    <a:pt x="142" y="0"/>
                  </a:lnTo>
                  <a:lnTo>
                    <a:pt x="156" y="0"/>
                  </a:lnTo>
                  <a:lnTo>
                    <a:pt x="172" y="2"/>
                  </a:lnTo>
                  <a:lnTo>
                    <a:pt x="187" y="3"/>
                  </a:lnTo>
                  <a:lnTo>
                    <a:pt x="201" y="7"/>
                  </a:lnTo>
                  <a:lnTo>
                    <a:pt x="215" y="13"/>
                  </a:lnTo>
                  <a:lnTo>
                    <a:pt x="229" y="19"/>
                  </a:lnTo>
                  <a:lnTo>
                    <a:pt x="242" y="28"/>
                  </a:lnTo>
                  <a:lnTo>
                    <a:pt x="254" y="37"/>
                  </a:lnTo>
                  <a:lnTo>
                    <a:pt x="264" y="47"/>
                  </a:lnTo>
                  <a:lnTo>
                    <a:pt x="274" y="59"/>
                  </a:lnTo>
                  <a:lnTo>
                    <a:pt x="283" y="72"/>
                  </a:lnTo>
                  <a:lnTo>
                    <a:pt x="290" y="85"/>
                  </a:lnTo>
                  <a:lnTo>
                    <a:pt x="296" y="98"/>
                  </a:lnTo>
                  <a:lnTo>
                    <a:pt x="301" y="113"/>
                  </a:lnTo>
                  <a:lnTo>
                    <a:pt x="305" y="127"/>
                  </a:lnTo>
                  <a:lnTo>
                    <a:pt x="307" y="142"/>
                  </a:lnTo>
                  <a:lnTo>
                    <a:pt x="305" y="172"/>
                  </a:lnTo>
                  <a:lnTo>
                    <a:pt x="299" y="203"/>
                  </a:lnTo>
                  <a:lnTo>
                    <a:pt x="286" y="229"/>
                  </a:lnTo>
                  <a:lnTo>
                    <a:pt x="270" y="254"/>
                  </a:lnTo>
                  <a:lnTo>
                    <a:pt x="248" y="275"/>
                  </a:lnTo>
                  <a:lnTo>
                    <a:pt x="223" y="291"/>
                  </a:lnTo>
                  <a:lnTo>
                    <a:pt x="196" y="301"/>
                  </a:lnTo>
                  <a:lnTo>
                    <a:pt x="165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347" y="2474"/>
              <a:ext cx="33" cy="153"/>
            </a:xfrm>
            <a:custGeom>
              <a:rect b="b" l="l" r="r" t="t"/>
              <a:pathLst>
                <a:path extrusionOk="0" h="307" w="67">
                  <a:moveTo>
                    <a:pt x="0" y="4"/>
                  </a:moveTo>
                  <a:lnTo>
                    <a:pt x="24" y="307"/>
                  </a:lnTo>
                  <a:lnTo>
                    <a:pt x="29" y="307"/>
                  </a:lnTo>
                  <a:lnTo>
                    <a:pt x="35" y="307"/>
                  </a:lnTo>
                  <a:lnTo>
                    <a:pt x="40" y="307"/>
                  </a:lnTo>
                  <a:lnTo>
                    <a:pt x="46" y="307"/>
                  </a:lnTo>
                  <a:lnTo>
                    <a:pt x="51" y="307"/>
                  </a:lnTo>
                  <a:lnTo>
                    <a:pt x="57" y="305"/>
                  </a:lnTo>
                  <a:lnTo>
                    <a:pt x="62" y="305"/>
                  </a:lnTo>
                  <a:lnTo>
                    <a:pt x="67" y="304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2"/>
                  </a:lnTo>
                  <a:lnTo>
                    <a:pt x="12" y="3"/>
                  </a:lnTo>
                  <a:lnTo>
                    <a:pt x="6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153" y="2337"/>
              <a:ext cx="426" cy="426"/>
            </a:xfrm>
            <a:custGeom>
              <a:rect b="b" l="l" r="r" t="t"/>
              <a:pathLst>
                <a:path extrusionOk="0" h="852" w="852">
                  <a:moveTo>
                    <a:pt x="476" y="3"/>
                  </a:moveTo>
                  <a:lnTo>
                    <a:pt x="459" y="1"/>
                  </a:lnTo>
                  <a:lnTo>
                    <a:pt x="441" y="0"/>
                  </a:lnTo>
                  <a:lnTo>
                    <a:pt x="424" y="0"/>
                  </a:lnTo>
                  <a:lnTo>
                    <a:pt x="406" y="0"/>
                  </a:lnTo>
                  <a:lnTo>
                    <a:pt x="389" y="1"/>
                  </a:lnTo>
                  <a:lnTo>
                    <a:pt x="373" y="3"/>
                  </a:lnTo>
                  <a:lnTo>
                    <a:pt x="355" y="6"/>
                  </a:lnTo>
                  <a:lnTo>
                    <a:pt x="339" y="9"/>
                  </a:lnTo>
                  <a:lnTo>
                    <a:pt x="341" y="25"/>
                  </a:lnTo>
                  <a:lnTo>
                    <a:pt x="357" y="22"/>
                  </a:lnTo>
                  <a:lnTo>
                    <a:pt x="374" y="19"/>
                  </a:lnTo>
                  <a:lnTo>
                    <a:pt x="390" y="17"/>
                  </a:lnTo>
                  <a:lnTo>
                    <a:pt x="408" y="16"/>
                  </a:lnTo>
                  <a:lnTo>
                    <a:pt x="424" y="16"/>
                  </a:lnTo>
                  <a:lnTo>
                    <a:pt x="440" y="16"/>
                  </a:lnTo>
                  <a:lnTo>
                    <a:pt x="457" y="17"/>
                  </a:lnTo>
                  <a:lnTo>
                    <a:pt x="473" y="19"/>
                  </a:lnTo>
                  <a:lnTo>
                    <a:pt x="494" y="22"/>
                  </a:lnTo>
                  <a:lnTo>
                    <a:pt x="514" y="26"/>
                  </a:lnTo>
                  <a:lnTo>
                    <a:pt x="533" y="31"/>
                  </a:lnTo>
                  <a:lnTo>
                    <a:pt x="554" y="36"/>
                  </a:lnTo>
                  <a:lnTo>
                    <a:pt x="573" y="42"/>
                  </a:lnTo>
                  <a:lnTo>
                    <a:pt x="590" y="51"/>
                  </a:lnTo>
                  <a:lnTo>
                    <a:pt x="609" y="58"/>
                  </a:lnTo>
                  <a:lnTo>
                    <a:pt x="627" y="69"/>
                  </a:lnTo>
                  <a:lnTo>
                    <a:pt x="644" y="79"/>
                  </a:lnTo>
                  <a:lnTo>
                    <a:pt x="660" y="89"/>
                  </a:lnTo>
                  <a:lnTo>
                    <a:pt x="676" y="101"/>
                  </a:lnTo>
                  <a:lnTo>
                    <a:pt x="692" y="114"/>
                  </a:lnTo>
                  <a:lnTo>
                    <a:pt x="707" y="127"/>
                  </a:lnTo>
                  <a:lnTo>
                    <a:pt x="722" y="142"/>
                  </a:lnTo>
                  <a:lnTo>
                    <a:pt x="735" y="156"/>
                  </a:lnTo>
                  <a:lnTo>
                    <a:pt x="748" y="172"/>
                  </a:lnTo>
                  <a:lnTo>
                    <a:pt x="771" y="206"/>
                  </a:lnTo>
                  <a:lnTo>
                    <a:pt x="792" y="241"/>
                  </a:lnTo>
                  <a:lnTo>
                    <a:pt x="808" y="277"/>
                  </a:lnTo>
                  <a:lnTo>
                    <a:pt x="821" y="315"/>
                  </a:lnTo>
                  <a:lnTo>
                    <a:pt x="830" y="355"/>
                  </a:lnTo>
                  <a:lnTo>
                    <a:pt x="834" y="394"/>
                  </a:lnTo>
                  <a:lnTo>
                    <a:pt x="835" y="434"/>
                  </a:lnTo>
                  <a:lnTo>
                    <a:pt x="833" y="475"/>
                  </a:lnTo>
                  <a:lnTo>
                    <a:pt x="825" y="516"/>
                  </a:lnTo>
                  <a:lnTo>
                    <a:pt x="815" y="554"/>
                  </a:lnTo>
                  <a:lnTo>
                    <a:pt x="800" y="592"/>
                  </a:lnTo>
                  <a:lnTo>
                    <a:pt x="783" y="627"/>
                  </a:lnTo>
                  <a:lnTo>
                    <a:pt x="762" y="660"/>
                  </a:lnTo>
                  <a:lnTo>
                    <a:pt x="738" y="691"/>
                  </a:lnTo>
                  <a:lnTo>
                    <a:pt x="710" y="722"/>
                  </a:lnTo>
                  <a:lnTo>
                    <a:pt x="679" y="748"/>
                  </a:lnTo>
                  <a:lnTo>
                    <a:pt x="663" y="760"/>
                  </a:lnTo>
                  <a:lnTo>
                    <a:pt x="646" y="771"/>
                  </a:lnTo>
                  <a:lnTo>
                    <a:pt x="628" y="782"/>
                  </a:lnTo>
                  <a:lnTo>
                    <a:pt x="611" y="792"/>
                  </a:lnTo>
                  <a:lnTo>
                    <a:pt x="593" y="801"/>
                  </a:lnTo>
                  <a:lnTo>
                    <a:pt x="574" y="808"/>
                  </a:lnTo>
                  <a:lnTo>
                    <a:pt x="555" y="815"/>
                  </a:lnTo>
                  <a:lnTo>
                    <a:pt x="536" y="821"/>
                  </a:lnTo>
                  <a:lnTo>
                    <a:pt x="517" y="825"/>
                  </a:lnTo>
                  <a:lnTo>
                    <a:pt x="497" y="830"/>
                  </a:lnTo>
                  <a:lnTo>
                    <a:pt x="478" y="833"/>
                  </a:lnTo>
                  <a:lnTo>
                    <a:pt x="457" y="834"/>
                  </a:lnTo>
                  <a:lnTo>
                    <a:pt x="438" y="836"/>
                  </a:lnTo>
                  <a:lnTo>
                    <a:pt x="418" y="836"/>
                  </a:lnTo>
                  <a:lnTo>
                    <a:pt x="398" y="834"/>
                  </a:lnTo>
                  <a:lnTo>
                    <a:pt x="377" y="833"/>
                  </a:lnTo>
                  <a:lnTo>
                    <a:pt x="357" y="830"/>
                  </a:lnTo>
                  <a:lnTo>
                    <a:pt x="336" y="825"/>
                  </a:lnTo>
                  <a:lnTo>
                    <a:pt x="317" y="821"/>
                  </a:lnTo>
                  <a:lnTo>
                    <a:pt x="298" y="815"/>
                  </a:lnTo>
                  <a:lnTo>
                    <a:pt x="279" y="809"/>
                  </a:lnTo>
                  <a:lnTo>
                    <a:pt x="260" y="801"/>
                  </a:lnTo>
                  <a:lnTo>
                    <a:pt x="243" y="793"/>
                  </a:lnTo>
                  <a:lnTo>
                    <a:pt x="225" y="783"/>
                  </a:lnTo>
                  <a:lnTo>
                    <a:pt x="208" y="773"/>
                  </a:lnTo>
                  <a:lnTo>
                    <a:pt x="190" y="763"/>
                  </a:lnTo>
                  <a:lnTo>
                    <a:pt x="174" y="751"/>
                  </a:lnTo>
                  <a:lnTo>
                    <a:pt x="160" y="738"/>
                  </a:lnTo>
                  <a:lnTo>
                    <a:pt x="144" y="725"/>
                  </a:lnTo>
                  <a:lnTo>
                    <a:pt x="129" y="710"/>
                  </a:lnTo>
                  <a:lnTo>
                    <a:pt x="116" y="695"/>
                  </a:lnTo>
                  <a:lnTo>
                    <a:pt x="103" y="679"/>
                  </a:lnTo>
                  <a:lnTo>
                    <a:pt x="79" y="647"/>
                  </a:lnTo>
                  <a:lnTo>
                    <a:pt x="59" y="612"/>
                  </a:lnTo>
                  <a:lnTo>
                    <a:pt x="43" y="576"/>
                  </a:lnTo>
                  <a:lnTo>
                    <a:pt x="30" y="538"/>
                  </a:lnTo>
                  <a:lnTo>
                    <a:pt x="21" y="498"/>
                  </a:lnTo>
                  <a:lnTo>
                    <a:pt x="17" y="459"/>
                  </a:lnTo>
                  <a:lnTo>
                    <a:pt x="15" y="419"/>
                  </a:lnTo>
                  <a:lnTo>
                    <a:pt x="18" y="378"/>
                  </a:lnTo>
                  <a:lnTo>
                    <a:pt x="25" y="337"/>
                  </a:lnTo>
                  <a:lnTo>
                    <a:pt x="35" y="299"/>
                  </a:lnTo>
                  <a:lnTo>
                    <a:pt x="50" y="261"/>
                  </a:lnTo>
                  <a:lnTo>
                    <a:pt x="68" y="225"/>
                  </a:lnTo>
                  <a:lnTo>
                    <a:pt x="89" y="191"/>
                  </a:lnTo>
                  <a:lnTo>
                    <a:pt x="113" y="161"/>
                  </a:lnTo>
                  <a:lnTo>
                    <a:pt x="141" y="130"/>
                  </a:lnTo>
                  <a:lnTo>
                    <a:pt x="171" y="104"/>
                  </a:lnTo>
                  <a:lnTo>
                    <a:pt x="187" y="92"/>
                  </a:lnTo>
                  <a:lnTo>
                    <a:pt x="205" y="80"/>
                  </a:lnTo>
                  <a:lnTo>
                    <a:pt x="222" y="70"/>
                  </a:lnTo>
                  <a:lnTo>
                    <a:pt x="240" y="60"/>
                  </a:lnTo>
                  <a:lnTo>
                    <a:pt x="259" y="51"/>
                  </a:lnTo>
                  <a:lnTo>
                    <a:pt x="278" y="44"/>
                  </a:lnTo>
                  <a:lnTo>
                    <a:pt x="297" y="36"/>
                  </a:lnTo>
                  <a:lnTo>
                    <a:pt x="316" y="31"/>
                  </a:lnTo>
                  <a:lnTo>
                    <a:pt x="307" y="16"/>
                  </a:lnTo>
                  <a:lnTo>
                    <a:pt x="288" y="22"/>
                  </a:lnTo>
                  <a:lnTo>
                    <a:pt x="269" y="29"/>
                  </a:lnTo>
                  <a:lnTo>
                    <a:pt x="250" y="38"/>
                  </a:lnTo>
                  <a:lnTo>
                    <a:pt x="233" y="47"/>
                  </a:lnTo>
                  <a:lnTo>
                    <a:pt x="214" y="57"/>
                  </a:lnTo>
                  <a:lnTo>
                    <a:pt x="196" y="67"/>
                  </a:lnTo>
                  <a:lnTo>
                    <a:pt x="179" y="79"/>
                  </a:lnTo>
                  <a:lnTo>
                    <a:pt x="162" y="90"/>
                  </a:lnTo>
                  <a:lnTo>
                    <a:pt x="100" y="150"/>
                  </a:lnTo>
                  <a:lnTo>
                    <a:pt x="53" y="221"/>
                  </a:lnTo>
                  <a:lnTo>
                    <a:pt x="19" y="295"/>
                  </a:lnTo>
                  <a:lnTo>
                    <a:pt x="2" y="375"/>
                  </a:lnTo>
                  <a:lnTo>
                    <a:pt x="0" y="457"/>
                  </a:lnTo>
                  <a:lnTo>
                    <a:pt x="15" y="538"/>
                  </a:lnTo>
                  <a:lnTo>
                    <a:pt x="44" y="616"/>
                  </a:lnTo>
                  <a:lnTo>
                    <a:pt x="91" y="688"/>
                  </a:lnTo>
                  <a:lnTo>
                    <a:pt x="104" y="704"/>
                  </a:lnTo>
                  <a:lnTo>
                    <a:pt x="119" y="720"/>
                  </a:lnTo>
                  <a:lnTo>
                    <a:pt x="133" y="735"/>
                  </a:lnTo>
                  <a:lnTo>
                    <a:pt x="149" y="749"/>
                  </a:lnTo>
                  <a:lnTo>
                    <a:pt x="165" y="763"/>
                  </a:lnTo>
                  <a:lnTo>
                    <a:pt x="181" y="776"/>
                  </a:lnTo>
                  <a:lnTo>
                    <a:pt x="199" y="787"/>
                  </a:lnTo>
                  <a:lnTo>
                    <a:pt x="216" y="798"/>
                  </a:lnTo>
                  <a:lnTo>
                    <a:pt x="235" y="808"/>
                  </a:lnTo>
                  <a:lnTo>
                    <a:pt x="253" y="817"/>
                  </a:lnTo>
                  <a:lnTo>
                    <a:pt x="273" y="824"/>
                  </a:lnTo>
                  <a:lnTo>
                    <a:pt x="292" y="831"/>
                  </a:lnTo>
                  <a:lnTo>
                    <a:pt x="313" y="837"/>
                  </a:lnTo>
                  <a:lnTo>
                    <a:pt x="333" y="841"/>
                  </a:lnTo>
                  <a:lnTo>
                    <a:pt x="354" y="846"/>
                  </a:lnTo>
                  <a:lnTo>
                    <a:pt x="374" y="849"/>
                  </a:lnTo>
                  <a:lnTo>
                    <a:pt x="396" y="850"/>
                  </a:lnTo>
                  <a:lnTo>
                    <a:pt x="416" y="852"/>
                  </a:lnTo>
                  <a:lnTo>
                    <a:pt x="438" y="852"/>
                  </a:lnTo>
                  <a:lnTo>
                    <a:pt x="459" y="850"/>
                  </a:lnTo>
                  <a:lnTo>
                    <a:pt x="479" y="849"/>
                  </a:lnTo>
                  <a:lnTo>
                    <a:pt x="500" y="846"/>
                  </a:lnTo>
                  <a:lnTo>
                    <a:pt x="520" y="841"/>
                  </a:lnTo>
                  <a:lnTo>
                    <a:pt x="541" y="836"/>
                  </a:lnTo>
                  <a:lnTo>
                    <a:pt x="561" y="830"/>
                  </a:lnTo>
                  <a:lnTo>
                    <a:pt x="580" y="822"/>
                  </a:lnTo>
                  <a:lnTo>
                    <a:pt x="599" y="815"/>
                  </a:lnTo>
                  <a:lnTo>
                    <a:pt x="618" y="806"/>
                  </a:lnTo>
                  <a:lnTo>
                    <a:pt x="637" y="796"/>
                  </a:lnTo>
                  <a:lnTo>
                    <a:pt x="654" y="786"/>
                  </a:lnTo>
                  <a:lnTo>
                    <a:pt x="672" y="774"/>
                  </a:lnTo>
                  <a:lnTo>
                    <a:pt x="689" y="761"/>
                  </a:lnTo>
                  <a:lnTo>
                    <a:pt x="722" y="733"/>
                  </a:lnTo>
                  <a:lnTo>
                    <a:pt x="751" y="703"/>
                  </a:lnTo>
                  <a:lnTo>
                    <a:pt x="776" y="669"/>
                  </a:lnTo>
                  <a:lnTo>
                    <a:pt x="797" y="634"/>
                  </a:lnTo>
                  <a:lnTo>
                    <a:pt x="816" y="597"/>
                  </a:lnTo>
                  <a:lnTo>
                    <a:pt x="831" y="559"/>
                  </a:lnTo>
                  <a:lnTo>
                    <a:pt x="841" y="519"/>
                  </a:lnTo>
                  <a:lnTo>
                    <a:pt x="849" y="478"/>
                  </a:lnTo>
                  <a:lnTo>
                    <a:pt x="852" y="435"/>
                  </a:lnTo>
                  <a:lnTo>
                    <a:pt x="850" y="393"/>
                  </a:lnTo>
                  <a:lnTo>
                    <a:pt x="846" y="352"/>
                  </a:lnTo>
                  <a:lnTo>
                    <a:pt x="835" y="311"/>
                  </a:lnTo>
                  <a:lnTo>
                    <a:pt x="822" y="272"/>
                  </a:lnTo>
                  <a:lnTo>
                    <a:pt x="806" y="234"/>
                  </a:lnTo>
                  <a:lnTo>
                    <a:pt x="786" y="199"/>
                  </a:lnTo>
                  <a:lnTo>
                    <a:pt x="761" y="164"/>
                  </a:lnTo>
                  <a:lnTo>
                    <a:pt x="748" y="147"/>
                  </a:lnTo>
                  <a:lnTo>
                    <a:pt x="733" y="131"/>
                  </a:lnTo>
                  <a:lnTo>
                    <a:pt x="717" y="117"/>
                  </a:lnTo>
                  <a:lnTo>
                    <a:pt x="703" y="102"/>
                  </a:lnTo>
                  <a:lnTo>
                    <a:pt x="687" y="89"/>
                  </a:lnTo>
                  <a:lnTo>
                    <a:pt x="669" y="76"/>
                  </a:lnTo>
                  <a:lnTo>
                    <a:pt x="652" y="64"/>
                  </a:lnTo>
                  <a:lnTo>
                    <a:pt x="634" y="54"/>
                  </a:lnTo>
                  <a:lnTo>
                    <a:pt x="615" y="44"/>
                  </a:lnTo>
                  <a:lnTo>
                    <a:pt x="597" y="35"/>
                  </a:lnTo>
                  <a:lnTo>
                    <a:pt x="577" y="28"/>
                  </a:lnTo>
                  <a:lnTo>
                    <a:pt x="558" y="20"/>
                  </a:lnTo>
                  <a:lnTo>
                    <a:pt x="538" y="15"/>
                  </a:lnTo>
                  <a:lnTo>
                    <a:pt x="517" y="10"/>
                  </a:lnTo>
                  <a:lnTo>
                    <a:pt x="497" y="6"/>
                  </a:lnTo>
                  <a:lnTo>
                    <a:pt x="47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1307" y="2342"/>
              <a:ext cx="16" cy="11"/>
            </a:xfrm>
            <a:custGeom>
              <a:rect b="b" l="l" r="r" t="t"/>
              <a:pathLst>
                <a:path extrusionOk="0" h="22" w="34">
                  <a:moveTo>
                    <a:pt x="34" y="16"/>
                  </a:moveTo>
                  <a:lnTo>
                    <a:pt x="32" y="0"/>
                  </a:lnTo>
                  <a:lnTo>
                    <a:pt x="25" y="1"/>
                  </a:lnTo>
                  <a:lnTo>
                    <a:pt x="16" y="3"/>
                  </a:lnTo>
                  <a:lnTo>
                    <a:pt x="7" y="6"/>
                  </a:lnTo>
                  <a:lnTo>
                    <a:pt x="0" y="7"/>
                  </a:lnTo>
                  <a:lnTo>
                    <a:pt x="9" y="22"/>
                  </a:lnTo>
                  <a:lnTo>
                    <a:pt x="15" y="20"/>
                  </a:lnTo>
                  <a:lnTo>
                    <a:pt x="22" y="19"/>
                  </a:lnTo>
                  <a:lnTo>
                    <a:pt x="28" y="17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Application-layer interoperability and usability for the IoT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" y="2828325"/>
            <a:ext cx="1256675" cy="22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6742515" y="3626345"/>
            <a:ext cx="2004264" cy="1179360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Cloud services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 Resource-constrained devices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457200" y="2003000"/>
            <a:ext cx="27327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Class 1 devices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~100KiB Flash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~10KiB RAM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2790000" y="5548875"/>
            <a:ext cx="3564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Low-power networks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2100" y="3511788"/>
            <a:ext cx="1999800" cy="1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843" y="1543147"/>
            <a:ext cx="1864200" cy="13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262" y="3843528"/>
            <a:ext cx="1417200" cy="19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4876" y="1717781"/>
            <a:ext cx="1582200" cy="15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289">
            <a:off x="6541371" y="4435623"/>
            <a:ext cx="1963328" cy="130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 Resource-constrained devices</a:t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457200" y="2003000"/>
            <a:ext cx="243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Target</a:t>
            </a:r>
            <a:br>
              <a:rPr b="1"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of less than $1</a:t>
            </a:r>
            <a:endParaRPr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for IoT SoC</a:t>
            </a:r>
            <a:endParaRPr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2790000" y="5548875"/>
            <a:ext cx="3564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TCP and HTTP</a:t>
            </a:r>
            <a:endParaRPr b="1"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are not a good fit</a:t>
            </a:r>
            <a:endParaRPr b="1"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2100" y="3511788"/>
            <a:ext cx="1999800" cy="1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843" y="1543147"/>
            <a:ext cx="1864200" cy="13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262" y="3843528"/>
            <a:ext cx="1417200" cy="19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4876" y="1717781"/>
            <a:ext cx="1582200" cy="15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289">
            <a:off x="6541371" y="4435623"/>
            <a:ext cx="1963328" cy="130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0400" spcFirstLastPara="1" rIns="144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</a:rPr>
              <a:t>RESTful protocol designed from scratch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</a:rPr>
              <a:t>Transparent mapping to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</a:rPr>
              <a:t>Additional features for M2M scenarios</a:t>
            </a:r>
            <a:endParaRPr/>
          </a:p>
          <a:p>
            <a:pPr indent="-209550" lvl="0" marL="361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</a:endParaRPr>
          </a:p>
          <a:p>
            <a:pPr indent="-209550" lvl="0" marL="361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</a:endParaRPr>
          </a:p>
          <a:p>
            <a:pPr indent="-209550" lvl="0" marL="361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</a:endParaRPr>
          </a:p>
          <a:p>
            <a:pPr indent="-209550" lvl="0" marL="361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795675" y="4621902"/>
            <a:ext cx="3876600" cy="9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Message Sub-layer</a:t>
            </a:r>
            <a:endParaRPr sz="20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Reliability</a:t>
            </a:r>
            <a:endParaRPr b="1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23850" y="5588725"/>
            <a:ext cx="16746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UDP</a:t>
            </a:r>
            <a:endParaRPr b="1" i="0" sz="20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2087943" y="5588725"/>
            <a:ext cx="16746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DTLS</a:t>
            </a:r>
            <a:endParaRPr b="1" i="0" sz="20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3833878" y="5588725"/>
            <a:ext cx="8385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 b="1" i="0" sz="20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795676" y="3641425"/>
            <a:ext cx="38766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Request/Response Sub-layer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RESTful interaction</a:t>
            </a:r>
            <a:endParaRPr b="1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4724369" y="3760462"/>
            <a:ext cx="42444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GET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POST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PUT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DELETE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URIs and Internet Media Types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4724370" y="4748737"/>
            <a:ext cx="42444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Deduplication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ptional retransmissions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  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(Confirmables </a:t>
            </a: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“CON”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 rot="-5400000">
            <a:off x="-416328" y="4381605"/>
            <a:ext cx="1880483" cy="40011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CoAP</a:t>
            </a:r>
            <a:endParaRPr b="1" i="0" sz="20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0" name="Google Shape;22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Constrained Application Protocol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ctr" bIns="0" lIns="140400" spcFirstLastPara="1" rIns="144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Binary protocol</a:t>
            </a:r>
            <a:endParaRPr/>
          </a:p>
          <a:p>
            <a:pPr indent="-400050" lvl="0" marL="361950" rtl="0" algn="l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Low parsing complexity</a:t>
            </a:r>
            <a:endParaRPr/>
          </a:p>
          <a:p>
            <a:pPr indent="-400050" lvl="0" marL="361950" rtl="0" algn="l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Small message size</a:t>
            </a:r>
            <a:endParaRPr sz="2000"/>
          </a:p>
          <a:p>
            <a:pPr indent="-209550" lvl="0" marL="36195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/>
              <a:t>Options</a:t>
            </a:r>
            <a:endParaRPr/>
          </a:p>
          <a:p>
            <a:pPr indent="-400050" lvl="0" marL="361950" rtl="0" algn="l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Numbers in IANA registry</a:t>
            </a:r>
            <a:endParaRPr/>
          </a:p>
          <a:p>
            <a:pPr indent="-400050" lvl="0" marL="361950" rtl="0" algn="l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Type-Length-Value</a:t>
            </a:r>
            <a:endParaRPr/>
          </a:p>
          <a:p>
            <a:pPr indent="-400050" lvl="0" marL="361950" rtl="0" algn="l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Special option header</a:t>
            </a:r>
            <a:br>
              <a:rPr lang="en" sz="2000"/>
            </a:br>
            <a:r>
              <a:rPr lang="en" sz="2000"/>
              <a:t>marks payload if present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4444575" y="2809528"/>
            <a:ext cx="4375500" cy="13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0 – 8 Bytes Token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Exchange handle for client</a:t>
            </a:r>
            <a:endParaRPr b="1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444575" y="2024075"/>
            <a:ext cx="4375500" cy="7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4-byte Base Header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Version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|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Type</a:t>
            </a:r>
            <a:r>
              <a:rPr b="1"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|</a:t>
            </a:r>
            <a:r>
              <a:rPr b="1"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T-len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|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Code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| ID</a:t>
            </a:r>
            <a:endParaRPr b="1" sz="20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4452164" y="4185439"/>
            <a:ext cx="4368000" cy="1336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Options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Location, Max-Age, ETag, …</a:t>
            </a:r>
            <a:endParaRPr b="1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4452176" y="5588725"/>
            <a:ext cx="11133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Marker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0xFF</a:t>
            </a:r>
            <a:endParaRPr b="0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5636300" y="5588725"/>
            <a:ext cx="31764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Payload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Representation</a:t>
            </a:r>
            <a:endParaRPr b="0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2" name="Google Shape;23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Constrained Application Protocol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/>
        </p:nvSpPr>
        <p:spPr>
          <a:xfrm>
            <a:off x="323850" y="4313248"/>
            <a:ext cx="93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39" name="Google Shape;239;p32"/>
          <p:cNvCxnSpPr/>
          <p:nvPr/>
        </p:nvCxnSpPr>
        <p:spPr>
          <a:xfrm>
            <a:off x="1262889" y="4497900"/>
            <a:ext cx="7557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32"/>
          <p:cNvCxnSpPr/>
          <p:nvPr/>
        </p:nvCxnSpPr>
        <p:spPr>
          <a:xfrm>
            <a:off x="5891561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1" name="Google Shape;241;p32"/>
          <p:cNvCxnSpPr/>
          <p:nvPr/>
        </p:nvCxnSpPr>
        <p:spPr>
          <a:xfrm>
            <a:off x="5891561" y="3227090"/>
            <a:ext cx="260100" cy="635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42" name="Google Shape;242;p32"/>
          <p:cNvSpPr/>
          <p:nvPr/>
        </p:nvSpPr>
        <p:spPr>
          <a:xfrm>
            <a:off x="323850" y="2387268"/>
            <a:ext cx="8643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1188189" y="2387268"/>
            <a:ext cx="2176500" cy="2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3364661" y="2387268"/>
            <a:ext cx="829500" cy="250800"/>
          </a:xfrm>
          <a:prstGeom prst="rect">
            <a:avLst/>
          </a:prstGeom>
          <a:solidFill>
            <a:srgbClr val="FA2A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4194278" y="2388256"/>
            <a:ext cx="1697400" cy="250800"/>
          </a:xfrm>
          <a:prstGeom prst="rect">
            <a:avLst/>
          </a:prstGeom>
          <a:solidFill>
            <a:srgbClr val="27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5891561" y="2387268"/>
            <a:ext cx="18177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7709209" y="2388256"/>
            <a:ext cx="1110900" cy="25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46174" y="2017925"/>
            <a:ext cx="38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Resource state at origin server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357500" y="5336750"/>
            <a:ext cx="38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Replicated state at client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50" name="Google Shape;250;p32"/>
          <p:cNvCxnSpPr/>
          <p:nvPr/>
        </p:nvCxnSpPr>
        <p:spPr>
          <a:xfrm>
            <a:off x="1880839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1" name="Google Shape;251;p32"/>
          <p:cNvCxnSpPr/>
          <p:nvPr/>
        </p:nvCxnSpPr>
        <p:spPr>
          <a:xfrm rot="10800000">
            <a:off x="2401229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2" name="Google Shape;252;p32"/>
          <p:cNvCxnSpPr/>
          <p:nvPr/>
        </p:nvCxnSpPr>
        <p:spPr>
          <a:xfrm>
            <a:off x="1880839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53" name="Google Shape;253;p32"/>
          <p:cNvSpPr/>
          <p:nvPr/>
        </p:nvSpPr>
        <p:spPr>
          <a:xfrm>
            <a:off x="2401229" y="5085952"/>
            <a:ext cx="1483800" cy="2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 flipH="1" rot="4025635">
            <a:off x="1612118" y="3693171"/>
            <a:ext cx="1427464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>
            <a:off x="3364661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6" name="Google Shape;256;p32"/>
          <p:cNvCxnSpPr/>
          <p:nvPr/>
        </p:nvCxnSpPr>
        <p:spPr>
          <a:xfrm rot="10800000">
            <a:off x="3885051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3364661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FA2ABF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58" name="Google Shape;258;p32"/>
          <p:cNvSpPr/>
          <p:nvPr/>
        </p:nvSpPr>
        <p:spPr>
          <a:xfrm>
            <a:off x="3885050" y="5084964"/>
            <a:ext cx="829500" cy="250800"/>
          </a:xfrm>
          <a:prstGeom prst="rect">
            <a:avLst/>
          </a:prstGeom>
          <a:solidFill>
            <a:srgbClr val="FA2A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 flipH="1" rot="4025436">
            <a:off x="3072275" y="3693171"/>
            <a:ext cx="1475050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A2ABF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rgbClr val="FA2AB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60" name="Google Shape;260;p32"/>
          <p:cNvCxnSpPr/>
          <p:nvPr/>
        </p:nvCxnSpPr>
        <p:spPr>
          <a:xfrm>
            <a:off x="4194278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1" name="Google Shape;261;p32"/>
          <p:cNvCxnSpPr/>
          <p:nvPr/>
        </p:nvCxnSpPr>
        <p:spPr>
          <a:xfrm rot="10800000">
            <a:off x="4714668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2" name="Google Shape;262;p32"/>
          <p:cNvCxnSpPr/>
          <p:nvPr/>
        </p:nvCxnSpPr>
        <p:spPr>
          <a:xfrm>
            <a:off x="4194278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27D6FF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63" name="Google Shape;263;p32"/>
          <p:cNvSpPr/>
          <p:nvPr/>
        </p:nvSpPr>
        <p:spPr>
          <a:xfrm>
            <a:off x="4714666" y="5085952"/>
            <a:ext cx="2227200" cy="250800"/>
          </a:xfrm>
          <a:prstGeom prst="rect">
            <a:avLst/>
          </a:prstGeom>
          <a:solidFill>
            <a:srgbClr val="27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 flipH="1" rot="4025574">
            <a:off x="3886338" y="3693172"/>
            <a:ext cx="1509873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27D6FF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rgbClr val="27D6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65" name="Google Shape;265;p32"/>
          <p:cNvCxnSpPr/>
          <p:nvPr/>
        </p:nvCxnSpPr>
        <p:spPr>
          <a:xfrm rot="10800000">
            <a:off x="6411951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66" name="Google Shape;266;p32"/>
          <p:cNvSpPr/>
          <p:nvPr/>
        </p:nvSpPr>
        <p:spPr>
          <a:xfrm rot="2700000">
            <a:off x="5998802" y="3801001"/>
            <a:ext cx="312258" cy="312258"/>
          </a:xfrm>
          <a:prstGeom prst="plus">
            <a:avLst>
              <a:gd fmla="val 3727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 flipH="1">
            <a:off x="6275775" y="3664039"/>
            <a:ext cx="1391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lost</a:t>
            </a:r>
            <a:endParaRPr b="0" i="0" sz="16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68" name="Google Shape;268;p32"/>
          <p:cNvCxnSpPr/>
          <p:nvPr/>
        </p:nvCxnSpPr>
        <p:spPr>
          <a:xfrm>
            <a:off x="7709209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9" name="Google Shape;269;p32"/>
          <p:cNvCxnSpPr/>
          <p:nvPr/>
        </p:nvCxnSpPr>
        <p:spPr>
          <a:xfrm rot="10800000">
            <a:off x="8229599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0" name="Google Shape;270;p32"/>
          <p:cNvCxnSpPr/>
          <p:nvPr/>
        </p:nvCxnSpPr>
        <p:spPr>
          <a:xfrm>
            <a:off x="7709209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71" name="Google Shape;271;p32"/>
          <p:cNvSpPr/>
          <p:nvPr/>
        </p:nvSpPr>
        <p:spPr>
          <a:xfrm>
            <a:off x="8229599" y="5085952"/>
            <a:ext cx="590700" cy="25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 flipH="1" rot="4026019">
            <a:off x="7396474" y="3693172"/>
            <a:ext cx="1540403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 flipH="1" rot="5400000">
            <a:off x="6436162" y="5670141"/>
            <a:ext cx="100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27D6FF"/>
                </a:solidFill>
                <a:latin typeface="Arial"/>
                <a:ea typeface="Arial"/>
                <a:cs typeface="Arial"/>
                <a:sym typeface="Arial"/>
              </a:rPr>
              <a:t>Max-Age</a:t>
            </a:r>
            <a:endParaRPr b="0" i="0" sz="1600" u="none" cap="none" strike="noStrike">
              <a:solidFill>
                <a:srgbClr val="27D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32"/>
          <p:cNvGrpSpPr/>
          <p:nvPr/>
        </p:nvGrpSpPr>
        <p:grpSpPr>
          <a:xfrm>
            <a:off x="1045761" y="3150055"/>
            <a:ext cx="870900" cy="1454700"/>
            <a:chOff x="1045761" y="3150055"/>
            <a:chExt cx="870900" cy="1454700"/>
          </a:xfrm>
        </p:grpSpPr>
        <p:cxnSp>
          <p:nvCxnSpPr>
            <p:cNvPr id="275" name="Google Shape;275;p32"/>
            <p:cNvCxnSpPr/>
            <p:nvPr/>
          </p:nvCxnSpPr>
          <p:spPr>
            <a:xfrm flipH="1" rot="10800000">
              <a:off x="1360449" y="3227090"/>
              <a:ext cx="520390" cy="127081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sp>
          <p:nvSpPr>
            <p:cNvPr id="276" name="Google Shape;276;p32"/>
            <p:cNvSpPr txBox="1"/>
            <p:nvPr/>
          </p:nvSpPr>
          <p:spPr>
            <a:xfrm rot="-4025905">
              <a:off x="763107" y="3708076"/>
              <a:ext cx="1436210" cy="338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GET</a:t>
              </a:r>
              <a:br>
                <a:rPr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</a:br>
              <a:r>
                <a:rPr b="0" i="0" lang="en" sz="16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Observe</a:t>
              </a:r>
              <a:endParaRPr b="0" i="0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cxnSp>
        <p:nvCxnSpPr>
          <p:cNvPr id="277" name="Google Shape;277;p32"/>
          <p:cNvCxnSpPr/>
          <p:nvPr/>
        </p:nvCxnSpPr>
        <p:spPr>
          <a:xfrm>
            <a:off x="1262850" y="3227075"/>
            <a:ext cx="7557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Observing resources</a:t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323850" y="3042425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5891550" y="2094875"/>
            <a:ext cx="30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Observe illustration courtesy of Klaus Hartke</a:t>
            </a:r>
            <a:endParaRPr b="0" i="0" sz="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/>
        </p:nvSpPr>
        <p:spPr>
          <a:xfrm>
            <a:off x="323850" y="4313248"/>
            <a:ext cx="93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87" name="Google Shape;287;p33"/>
          <p:cNvCxnSpPr/>
          <p:nvPr/>
        </p:nvCxnSpPr>
        <p:spPr>
          <a:xfrm>
            <a:off x="1262889" y="4497900"/>
            <a:ext cx="7557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33"/>
          <p:cNvCxnSpPr/>
          <p:nvPr/>
        </p:nvCxnSpPr>
        <p:spPr>
          <a:xfrm>
            <a:off x="5891561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9" name="Google Shape;289;p33"/>
          <p:cNvCxnSpPr/>
          <p:nvPr/>
        </p:nvCxnSpPr>
        <p:spPr>
          <a:xfrm>
            <a:off x="5891561" y="3227090"/>
            <a:ext cx="260100" cy="635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90" name="Google Shape;290;p33"/>
          <p:cNvSpPr/>
          <p:nvPr/>
        </p:nvSpPr>
        <p:spPr>
          <a:xfrm>
            <a:off x="323850" y="2387268"/>
            <a:ext cx="8643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1188189" y="2387268"/>
            <a:ext cx="2176500" cy="2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/>
          <p:cNvSpPr/>
          <p:nvPr/>
        </p:nvSpPr>
        <p:spPr>
          <a:xfrm>
            <a:off x="3364661" y="2387268"/>
            <a:ext cx="829500" cy="250800"/>
          </a:xfrm>
          <a:prstGeom prst="rect">
            <a:avLst/>
          </a:prstGeom>
          <a:solidFill>
            <a:srgbClr val="FA2A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4194278" y="2388256"/>
            <a:ext cx="1697400" cy="250800"/>
          </a:xfrm>
          <a:prstGeom prst="rect">
            <a:avLst/>
          </a:prstGeom>
          <a:solidFill>
            <a:srgbClr val="27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5891561" y="2387268"/>
            <a:ext cx="18177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7709209" y="2388256"/>
            <a:ext cx="1110900" cy="25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346174" y="2017925"/>
            <a:ext cx="38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Resource state at origin server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357500" y="5336750"/>
            <a:ext cx="38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Replicated state at client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98" name="Google Shape;298;p33"/>
          <p:cNvCxnSpPr/>
          <p:nvPr/>
        </p:nvCxnSpPr>
        <p:spPr>
          <a:xfrm>
            <a:off x="1880839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9" name="Google Shape;299;p33"/>
          <p:cNvCxnSpPr/>
          <p:nvPr/>
        </p:nvCxnSpPr>
        <p:spPr>
          <a:xfrm rot="10800000">
            <a:off x="2401229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0" name="Google Shape;300;p33"/>
          <p:cNvCxnSpPr/>
          <p:nvPr/>
        </p:nvCxnSpPr>
        <p:spPr>
          <a:xfrm>
            <a:off x="1880839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01" name="Google Shape;301;p33"/>
          <p:cNvSpPr/>
          <p:nvPr/>
        </p:nvSpPr>
        <p:spPr>
          <a:xfrm>
            <a:off x="2401229" y="5085952"/>
            <a:ext cx="1483800" cy="2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 flipH="1" rot="4025635">
            <a:off x="1612118" y="3693171"/>
            <a:ext cx="1427464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03" name="Google Shape;303;p33"/>
          <p:cNvCxnSpPr/>
          <p:nvPr/>
        </p:nvCxnSpPr>
        <p:spPr>
          <a:xfrm>
            <a:off x="3364661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4" name="Google Shape;304;p33"/>
          <p:cNvCxnSpPr/>
          <p:nvPr/>
        </p:nvCxnSpPr>
        <p:spPr>
          <a:xfrm rot="10800000">
            <a:off x="3885051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5" name="Google Shape;305;p33"/>
          <p:cNvCxnSpPr/>
          <p:nvPr/>
        </p:nvCxnSpPr>
        <p:spPr>
          <a:xfrm>
            <a:off x="3364661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FA2ABF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06" name="Google Shape;306;p33"/>
          <p:cNvSpPr/>
          <p:nvPr/>
        </p:nvSpPr>
        <p:spPr>
          <a:xfrm>
            <a:off x="3885050" y="5084964"/>
            <a:ext cx="829500" cy="250800"/>
          </a:xfrm>
          <a:prstGeom prst="rect">
            <a:avLst/>
          </a:prstGeom>
          <a:solidFill>
            <a:srgbClr val="FA2A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 flipH="1" rot="4025436">
            <a:off x="3072275" y="3693171"/>
            <a:ext cx="1475050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A2ABF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rgbClr val="FA2AB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08" name="Google Shape;308;p33"/>
          <p:cNvCxnSpPr/>
          <p:nvPr/>
        </p:nvCxnSpPr>
        <p:spPr>
          <a:xfrm>
            <a:off x="4194278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9" name="Google Shape;309;p33"/>
          <p:cNvCxnSpPr/>
          <p:nvPr/>
        </p:nvCxnSpPr>
        <p:spPr>
          <a:xfrm rot="10800000">
            <a:off x="4714668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10" name="Google Shape;310;p33"/>
          <p:cNvCxnSpPr/>
          <p:nvPr/>
        </p:nvCxnSpPr>
        <p:spPr>
          <a:xfrm>
            <a:off x="4194278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27D6FF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11" name="Google Shape;311;p33"/>
          <p:cNvSpPr/>
          <p:nvPr/>
        </p:nvSpPr>
        <p:spPr>
          <a:xfrm>
            <a:off x="4714666" y="5085952"/>
            <a:ext cx="2227200" cy="250800"/>
          </a:xfrm>
          <a:prstGeom prst="rect">
            <a:avLst/>
          </a:prstGeom>
          <a:solidFill>
            <a:srgbClr val="27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 flipH="1" rot="4025574">
            <a:off x="3886338" y="3693172"/>
            <a:ext cx="1509873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27D6FF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rgbClr val="27D6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13" name="Google Shape;313;p33"/>
          <p:cNvCxnSpPr/>
          <p:nvPr/>
        </p:nvCxnSpPr>
        <p:spPr>
          <a:xfrm rot="10800000">
            <a:off x="6411951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14" name="Google Shape;314;p33"/>
          <p:cNvSpPr/>
          <p:nvPr/>
        </p:nvSpPr>
        <p:spPr>
          <a:xfrm rot="2700000">
            <a:off x="5998802" y="3801001"/>
            <a:ext cx="312258" cy="312258"/>
          </a:xfrm>
          <a:prstGeom prst="plus">
            <a:avLst>
              <a:gd fmla="val 3727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33"/>
          <p:cNvCxnSpPr/>
          <p:nvPr/>
        </p:nvCxnSpPr>
        <p:spPr>
          <a:xfrm>
            <a:off x="7709209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16" name="Google Shape;316;p33"/>
          <p:cNvCxnSpPr/>
          <p:nvPr/>
        </p:nvCxnSpPr>
        <p:spPr>
          <a:xfrm rot="10800000">
            <a:off x="8229599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17" name="Google Shape;317;p33"/>
          <p:cNvCxnSpPr/>
          <p:nvPr/>
        </p:nvCxnSpPr>
        <p:spPr>
          <a:xfrm>
            <a:off x="7709209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18" name="Google Shape;318;p33"/>
          <p:cNvSpPr/>
          <p:nvPr/>
        </p:nvSpPr>
        <p:spPr>
          <a:xfrm>
            <a:off x="8229599" y="5085952"/>
            <a:ext cx="590700" cy="25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 flipH="1" rot="4026019">
            <a:off x="7396474" y="3693172"/>
            <a:ext cx="1540403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045761" y="3150055"/>
            <a:ext cx="870900" cy="1454700"/>
            <a:chOff x="1045761" y="3150055"/>
            <a:chExt cx="870900" cy="1454700"/>
          </a:xfrm>
        </p:grpSpPr>
        <p:cxnSp>
          <p:nvCxnSpPr>
            <p:cNvPr id="321" name="Google Shape;321;p33"/>
            <p:cNvCxnSpPr/>
            <p:nvPr/>
          </p:nvCxnSpPr>
          <p:spPr>
            <a:xfrm flipH="1" rot="10800000">
              <a:off x="1360449" y="3227104"/>
              <a:ext cx="520500" cy="1270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sp>
          <p:nvSpPr>
            <p:cNvPr id="322" name="Google Shape;322;p33"/>
            <p:cNvSpPr txBox="1"/>
            <p:nvPr/>
          </p:nvSpPr>
          <p:spPr>
            <a:xfrm rot="-4025905">
              <a:off x="763107" y="3708076"/>
              <a:ext cx="1436210" cy="338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GET</a:t>
              </a:r>
              <a:br>
                <a:rPr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</a:br>
              <a:r>
                <a:rPr b="0" i="0" lang="en" sz="16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Observe</a:t>
              </a:r>
              <a:endParaRPr b="0" i="0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23" name="Google Shape;3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Observing resources - CON mode</a:t>
            </a:r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323850" y="3042425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25" name="Google Shape;325;p33"/>
          <p:cNvCxnSpPr/>
          <p:nvPr/>
        </p:nvCxnSpPr>
        <p:spPr>
          <a:xfrm>
            <a:off x="6085776" y="3227091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26" name="Google Shape;326;p33"/>
          <p:cNvSpPr txBox="1"/>
          <p:nvPr/>
        </p:nvSpPr>
        <p:spPr>
          <a:xfrm flipH="1" rot="4025224">
            <a:off x="5783816" y="3716270"/>
            <a:ext cx="1524920" cy="292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Retransmission</a:t>
            </a:r>
            <a:endParaRPr b="1" i="0" sz="13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27" name="Google Shape;327;p33"/>
          <p:cNvCxnSpPr/>
          <p:nvPr/>
        </p:nvCxnSpPr>
        <p:spPr>
          <a:xfrm>
            <a:off x="1262850" y="3227075"/>
            <a:ext cx="7557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33"/>
          <p:cNvCxnSpPr/>
          <p:nvPr/>
        </p:nvCxnSpPr>
        <p:spPr>
          <a:xfrm rot="10800000">
            <a:off x="6598732" y="4496964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29" name="Google Shape;329;p33"/>
          <p:cNvSpPr/>
          <p:nvPr/>
        </p:nvSpPr>
        <p:spPr>
          <a:xfrm>
            <a:off x="6598733" y="5085952"/>
            <a:ext cx="16308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5891550" y="2094875"/>
            <a:ext cx="30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Observe illustration courtesy of Klaus Hartke</a:t>
            </a:r>
            <a:endParaRPr b="0" i="0" sz="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slides</a:t>
            </a:r>
            <a:endParaRPr/>
          </a:p>
        </p:txBody>
      </p:sp>
      <p:sp>
        <p:nvSpPr>
          <p:cNvPr id="57" name="Google Shape;57;p1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hlink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http://goo.gl/LLQ03w</a:t>
            </a:r>
            <a:endParaRPr sz="4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qrcode.png" id="58" name="Google Shape;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16002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/>
          <p:nvPr/>
        </p:nvSpPr>
        <p:spPr>
          <a:xfrm>
            <a:off x="4424675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34"/>
          <p:cNvCxnSpPr/>
          <p:nvPr/>
        </p:nvCxnSpPr>
        <p:spPr>
          <a:xfrm flipH="1" rot="10800000">
            <a:off x="2506281" y="3212976"/>
            <a:ext cx="3577887" cy="69189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7" name="Google Shape;337;p34"/>
          <p:cNvCxnSpPr/>
          <p:nvPr/>
        </p:nvCxnSpPr>
        <p:spPr>
          <a:xfrm flipH="1" rot="10800000">
            <a:off x="2506281" y="3861048"/>
            <a:ext cx="4585999" cy="4382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8" name="Google Shape;338;p34"/>
          <p:cNvCxnSpPr/>
          <p:nvPr/>
        </p:nvCxnSpPr>
        <p:spPr>
          <a:xfrm>
            <a:off x="2506281" y="3904868"/>
            <a:ext cx="4153951" cy="89228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9" name="Google Shape;339;p34"/>
          <p:cNvCxnSpPr/>
          <p:nvPr/>
        </p:nvCxnSpPr>
        <p:spPr>
          <a:xfrm>
            <a:off x="2506281" y="3904868"/>
            <a:ext cx="3145839" cy="146834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0" name="Google Shape;340;p34"/>
          <p:cNvCxnSpPr>
            <a:endCxn id="133" idx="0"/>
          </p:cNvCxnSpPr>
          <p:nvPr/>
        </p:nvCxnSpPr>
        <p:spPr>
          <a:xfrm>
            <a:off x="2506281" y="3904868"/>
            <a:ext cx="1983300" cy="1768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41" name="Google Shape;341;p34"/>
          <p:cNvSpPr txBox="1"/>
          <p:nvPr/>
        </p:nvSpPr>
        <p:spPr>
          <a:xfrm>
            <a:off x="4565364" y="2024064"/>
            <a:ext cx="4254786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all-lights.floor-d.example.com</a:t>
            </a:r>
            <a:endParaRPr b="1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644" y="3236722"/>
            <a:ext cx="1307109" cy="129472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743450" y="2024064"/>
            <a:ext cx="2337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 /status/power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680130" y="4700254"/>
            <a:ext cx="24641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PUT /control/onoff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PUT /control/color</a:t>
            </a:r>
            <a:b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#00</a:t>
            </a:r>
            <a:r>
              <a:rPr b="1" i="0" lang="en" sz="18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RESTful group communication</a:t>
            </a:r>
            <a:endParaRPr/>
          </a:p>
        </p:txBody>
      </p:sp>
      <p:pic>
        <p:nvPicPr>
          <p:cNvPr id="346" name="Google Shape;3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195675" y="2621736"/>
            <a:ext cx="371950" cy="10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88774" y="3321282"/>
            <a:ext cx="371950" cy="10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738524" y="4291664"/>
            <a:ext cx="371950" cy="10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734709" y="4863784"/>
            <a:ext cx="371950" cy="10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609645" y="5241034"/>
            <a:ext cx="371950" cy="1054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/>
          <p:nvPr/>
        </p:nvSpPr>
        <p:spPr>
          <a:xfrm>
            <a:off x="5549725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4"/>
          <p:cNvSpPr/>
          <p:nvPr/>
        </p:nvSpPr>
        <p:spPr>
          <a:xfrm>
            <a:off x="6553550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7003800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6010700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discovery</a:t>
            </a:r>
            <a:endParaRPr/>
          </a:p>
        </p:txBody>
      </p:sp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Based on </a:t>
            </a:r>
            <a:r>
              <a:rPr b="1" lang="en" sz="2400"/>
              <a:t>Web Linking</a:t>
            </a:r>
            <a:r>
              <a:rPr lang="en" sz="2400"/>
              <a:t> (RFC5988)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Extended to </a:t>
            </a:r>
            <a:r>
              <a:rPr b="1" lang="en" sz="2400"/>
              <a:t>Core Link Format</a:t>
            </a:r>
            <a:r>
              <a:rPr lang="en" sz="2400"/>
              <a:t> (RFC6690)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lang="en" sz="2400"/>
              <a:t>Decentralized discovery	</a:t>
            </a:r>
            <a:r>
              <a:rPr b="1" lang="en" sz="2400">
                <a:solidFill>
                  <a:srgbClr val="000000"/>
                </a:solidFill>
              </a:rPr>
              <a:t>Multicast Discovery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Infrastructure-based			</a:t>
            </a:r>
            <a:r>
              <a:rPr b="1" lang="en" sz="2400">
                <a:solidFill>
                  <a:srgbClr val="000000"/>
                </a:solidFill>
              </a:rPr>
              <a:t>Resource Directories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361" name="Google Shape;361;p35"/>
          <p:cNvSpPr/>
          <p:nvPr/>
        </p:nvSpPr>
        <p:spPr>
          <a:xfrm>
            <a:off x="492250" y="3421095"/>
            <a:ext cx="8229600" cy="180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ource Code Pro"/>
                <a:ea typeface="Source Code Pro"/>
                <a:cs typeface="Source Code Pro"/>
                <a:sym typeface="Source Code Pro"/>
              </a:rPr>
              <a:t>&lt;/config/groups&gt;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;rt="core.gp";ct=39,</a:t>
            </a:r>
            <a:b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2400">
                <a:latin typeface="Source Code Pro"/>
                <a:ea typeface="Source Code Pro"/>
                <a:cs typeface="Source Code Pro"/>
                <a:sym typeface="Source Code Pro"/>
              </a:rPr>
              <a:t>&lt;/sensors/temp&gt;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;rt="ucum.Cel";ct="0 50";obs,</a:t>
            </a:r>
            <a:b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2400">
                <a:latin typeface="Source Code Pro"/>
                <a:ea typeface="Source Code Pro"/>
                <a:cs typeface="Source Code Pro"/>
                <a:sym typeface="Source Code Pro"/>
              </a:rPr>
              <a:t>&lt;/large&gt;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;rt="block";sz=1280,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&lt;/device&gt;</a:t>
            </a:r>
            <a:r>
              <a:rPr lang="en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;title="Device management"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492250" y="2972993"/>
            <a:ext cx="8229600" cy="456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 /.well-known/core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447" y="4501875"/>
            <a:ext cx="2465351" cy="19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transports</a:t>
            </a:r>
            <a:endParaRPr/>
          </a:p>
        </p:txBody>
      </p:sp>
      <p:sp>
        <p:nvSpPr>
          <p:cNvPr id="369" name="Google Shape;369;p36"/>
          <p:cNvSpPr txBox="1"/>
          <p:nvPr>
            <p:ph idx="1" type="body"/>
          </p:nvPr>
        </p:nvSpPr>
        <p:spPr>
          <a:xfrm>
            <a:off x="457200" y="1600200"/>
            <a:ext cx="5277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Short Message Service (SMS)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Unstructured Supplementary Service Data (USSD)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*101# 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Addressable through URIs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Could power up subsystems for</a:t>
            </a:r>
            <a:br>
              <a:rPr lang="en" sz="2400"/>
            </a:br>
            <a:r>
              <a:rPr lang="en" sz="2400"/>
              <a:t>IP connectivity after SMS signal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3904950" y="6512075"/>
            <a:ext cx="53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illustration only, +123456789 unfortunately not allowed by URI RFC</a:t>
            </a:r>
            <a:endParaRPr sz="1000"/>
          </a:p>
        </p:txBody>
      </p:sp>
      <p:pic>
        <p:nvPicPr>
          <p:cNvPr descr="Modem-fastrack-with-antenna.jpg" id="371" name="Google Shape;37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0725" y="764825"/>
            <a:ext cx="2166075" cy="31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457200" y="4759780"/>
            <a:ext cx="5277600" cy="36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coap+sms://+123456789/bananas/temp</a:t>
            </a:r>
            <a:r>
              <a:rPr lang="en" sz="1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http://www.getsymbols.com/wp-content/uploads/2012/04/phone_sign.jpg" id="373" name="Google Shape;373;p36"/>
          <p:cNvPicPr preferRelativeResize="0"/>
          <p:nvPr/>
        </p:nvPicPr>
        <p:blipFill rotWithShape="1">
          <a:blip r:embed="rId5">
            <a:alphaModFix/>
          </a:blip>
          <a:srcRect b="5027" l="21243" r="13490" t="4393"/>
          <a:stretch/>
        </p:blipFill>
        <p:spPr>
          <a:xfrm>
            <a:off x="3444975" y="3470225"/>
            <a:ext cx="237625" cy="3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Based on </a:t>
            </a:r>
            <a:r>
              <a:rPr b="1" lang="en" sz="2400"/>
              <a:t>DTLS </a:t>
            </a:r>
            <a:r>
              <a:rPr lang="en" sz="2400"/>
              <a:t>(TLS/SSL for Datagrams)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Focus on Elliptic Curve Cryptography (</a:t>
            </a:r>
            <a:r>
              <a:rPr b="1" lang="en" sz="2400"/>
              <a:t>ECC</a:t>
            </a:r>
            <a:r>
              <a:rPr lang="en" sz="2400"/>
              <a:t>)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Pre-shared secrets, certificates, or raw public keys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Hardware acceleration in IoT devices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IETF is currently working on</a:t>
            </a:r>
            <a:endParaRPr sz="2400"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sz="2000"/>
              <a:t>Authentication/authorization (ACE)</a:t>
            </a:r>
            <a:endParaRPr sz="2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2000"/>
              <a:t>DTLS profiles (DICE)</a:t>
            </a:r>
            <a:endParaRPr sz="2000"/>
          </a:p>
        </p:txBody>
      </p:sp>
      <p:pic>
        <p:nvPicPr>
          <p:cNvPr descr="http://www.thingsquare.com/style/img/chips/cc2538.jpg"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475" y="4323650"/>
            <a:ext cx="2086276" cy="20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/>
        </p:nvSpPr>
        <p:spPr>
          <a:xfrm>
            <a:off x="6314875" y="4090450"/>
            <a:ext cx="89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e.g.,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of CoAP</a:t>
            </a:r>
            <a:endParaRPr/>
          </a:p>
        </p:txBody>
      </p:sp>
      <p:sp>
        <p:nvSpPr>
          <p:cNvPr id="387" name="Google Shape;387;p3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Proposed Standard since 15 Jul 2013</a:t>
            </a:r>
            <a:br>
              <a:rPr lang="en" sz="2400"/>
            </a:b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RFC 7252</a:t>
            </a:r>
            <a:endParaRPr b="1"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lang="en" sz="2400"/>
              <a:t>Next working group documents in the queue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Observing Resources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Group Communication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Blockwise Transfers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Resource Directory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 Mapping Guidelines</a:t>
            </a:r>
            <a:endParaRPr sz="2400"/>
          </a:p>
        </p:txBody>
      </p:sp>
      <p:pic>
        <p:nvPicPr>
          <p:cNvPr id="388" name="Google Shape;3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685800"/>
            <a:ext cx="2106137" cy="12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of CoAP</a:t>
            </a:r>
            <a:endParaRPr/>
          </a:p>
        </p:txBody>
      </p:sp>
      <p:sp>
        <p:nvSpPr>
          <p:cNvPr id="394" name="Google Shape;394;p3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 use by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OMA Lightweight M2M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IPSO Alliance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ETSI M2M / OneM2M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Device management for network operators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Lighting systems for smart cities</a:t>
            </a:r>
            <a:endParaRPr/>
          </a:p>
        </p:txBody>
      </p:sp>
      <p:pic>
        <p:nvPicPr>
          <p:cNvPr id="395" name="Google Shape;3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834" y="1424350"/>
            <a:ext cx="1627667" cy="8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125" y="2657401"/>
            <a:ext cx="1447800" cy="744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ebuzz.co.kr/static/news/news1/__icsFiles/afieldfile/2012/11/30/011_Page.jpg" id="397" name="Google Shape;39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301" y="3799525"/>
            <a:ext cx="1401450" cy="835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 live with Copper!</a:t>
            </a:r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/>
        <p:spPr>
          <a:xfrm>
            <a:off x="0" y="2841200"/>
            <a:ext cx="3631000" cy="35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/>
          <p:nvPr/>
        </p:nvSpPr>
        <p:spPr>
          <a:xfrm>
            <a:off x="3759025" y="2499050"/>
            <a:ext cx="5213400" cy="4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Browsing and bookmarking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of CoAP URIs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Interaction with resource like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RESTClient or Poster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Treat tiny devices like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normal RESTful Web services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05" name="Google Shape;405;p40"/>
          <p:cNvSpPr txBox="1"/>
          <p:nvPr/>
        </p:nvSpPr>
        <p:spPr>
          <a:xfrm>
            <a:off x="503450" y="1633400"/>
            <a:ext cx="861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CoAP protocol handler for Mozilla Firefox</a:t>
            </a:r>
            <a:endParaRPr/>
          </a:p>
        </p:txBody>
      </p:sp>
      <p:sp>
        <p:nvSpPr>
          <p:cNvPr id="406" name="Google Shape;406;p40"/>
          <p:cNvSpPr txBox="1"/>
          <p:nvPr/>
        </p:nvSpPr>
        <p:spPr>
          <a:xfrm>
            <a:off x="503450" y="6197600"/>
            <a:ext cx="8229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https://github.com/mkovatsc/Copper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https://addons.mozilla.org/en-US/firefox/addon/copper-270430/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Copper (Cu) CoAP user-agent</a:t>
            </a:r>
            <a:endParaRPr/>
          </a:p>
        </p:txBody>
      </p:sp>
      <p:pic>
        <p:nvPicPr>
          <p:cNvPr id="412" name="Google Shape;4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00" y="1469025"/>
            <a:ext cx="7076425" cy="538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 live with Copper!</a:t>
            </a:r>
            <a:endParaRPr/>
          </a:p>
        </p:txBody>
      </p:sp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Available sandboxes: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coap://californium.eclipse.org:5683/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same as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coap://vs0.inf.ethz.ch:5683/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coap://coap.me:5683/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>
            <a:off x="1785476" y="1225049"/>
            <a:ext cx="5320323" cy="496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devoted presenters :-)</a:t>
            </a:r>
            <a:endParaRPr/>
          </a:p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Julien Vermillard</a:t>
            </a:r>
            <a:r>
              <a:rPr lang="en"/>
              <a:t> / </a:t>
            </a:r>
            <a:r>
              <a:rPr lang="en" u="sng">
                <a:solidFill>
                  <a:schemeClr val="hlink"/>
                </a:solidFill>
                <a:hlinkClick r:id="rId3"/>
              </a:rPr>
              <a:t>@vrmvrm</a:t>
            </a:r>
            <a:br>
              <a:rPr lang="en"/>
            </a:br>
            <a:br>
              <a:rPr lang="en"/>
            </a:br>
            <a:r>
              <a:rPr lang="en"/>
              <a:t>Software Engineer at Sierra Wireless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http://airvantage.net</a:t>
            </a:r>
            <a:r>
              <a:rPr lang="en"/>
              <a:t> M2M Cloud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Apache member, Eclipse committer on Californium and Wakaama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IoT stuff: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https://github.com/jvermillard</a:t>
            </a:r>
            <a:endParaRPr/>
          </a:p>
        </p:txBody>
      </p:sp>
      <p:pic>
        <p:nvPicPr>
          <p:cNvPr id="65" name="Google Shape;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050" y="4668050"/>
            <a:ext cx="2074950" cy="2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Californium (Cf) CoAP framework</a:t>
            </a:r>
            <a:endParaRPr/>
          </a:p>
        </p:txBody>
      </p:sp>
      <p:sp>
        <p:nvSpPr>
          <p:cNvPr id="429" name="Google Shape;429;p4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Unconstrained CoAP implementation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written in Java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focus on scalability and usability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IoT cloud services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Stronger IoT devices</a:t>
            </a:r>
            <a:br>
              <a:rPr lang="en" sz="2400"/>
            </a:br>
            <a:r>
              <a:rPr lang="en" sz="2400"/>
              <a:t>(Java SE Embedded or special JVMs)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Stages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Decoupled with</a:t>
            </a:r>
            <a:br>
              <a:rPr lang="en" sz="2400"/>
            </a:br>
            <a:r>
              <a:rPr lang="en" sz="2400"/>
              <a:t>message queues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independent</a:t>
            </a:r>
            <a:br>
              <a:rPr lang="en" sz="2400"/>
            </a:br>
            <a:r>
              <a:rPr lang="en" sz="2400"/>
              <a:t>concurrency models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Adjusted statically for</a:t>
            </a:r>
            <a:br>
              <a:rPr lang="en" sz="2400"/>
            </a:br>
            <a:r>
              <a:rPr lang="en" sz="2400"/>
              <a:t>platform/application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Stage 1 depends on</a:t>
            </a:r>
            <a:br>
              <a:rPr lang="en" sz="2400"/>
            </a:br>
            <a:r>
              <a:rPr lang="en" sz="2400"/>
              <a:t>OS and transport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Stage 2 usually</a:t>
            </a:r>
            <a:br>
              <a:rPr lang="en" sz="2400"/>
            </a:br>
            <a:r>
              <a:rPr lang="en" sz="2400"/>
              <a:t>one thread per core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35" name="Google Shape;435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3-stage architecture</a:t>
            </a:r>
            <a:endParaRPr/>
          </a:p>
        </p:txBody>
      </p:sp>
      <p:sp>
        <p:nvSpPr>
          <p:cNvPr id="436" name="Google Shape;436;p45"/>
          <p:cNvSpPr/>
          <p:nvPr/>
        </p:nvSpPr>
        <p:spPr>
          <a:xfrm>
            <a:off x="4652625" y="3432622"/>
            <a:ext cx="43176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5"/>
          <p:cNvSpPr/>
          <p:nvPr/>
        </p:nvSpPr>
        <p:spPr>
          <a:xfrm>
            <a:off x="4652625" y="1464200"/>
            <a:ext cx="4317600" cy="1789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"/>
          <p:cNvSpPr/>
          <p:nvPr/>
        </p:nvSpPr>
        <p:spPr>
          <a:xfrm>
            <a:off x="4652625" y="5916518"/>
            <a:ext cx="43176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5"/>
          <p:cNvSpPr txBox="1"/>
          <p:nvPr/>
        </p:nvSpPr>
        <p:spPr>
          <a:xfrm rot="-5400000">
            <a:off x="5512850" y="3913575"/>
            <a:ext cx="1107600" cy="5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Store</a:t>
            </a:r>
            <a:endParaRPr/>
          </a:p>
        </p:txBody>
      </p:sp>
      <p:sp>
        <p:nvSpPr>
          <p:cNvPr id="440" name="Google Shape;440;p45"/>
          <p:cNvSpPr txBox="1"/>
          <p:nvPr/>
        </p:nvSpPr>
        <p:spPr>
          <a:xfrm>
            <a:off x="6574775" y="36440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Blockwise Layer</a:t>
            </a:r>
            <a:endParaRPr/>
          </a:p>
        </p:txBody>
      </p:sp>
      <p:sp>
        <p:nvSpPr>
          <p:cNvPr id="441" name="Google Shape;441;p45"/>
          <p:cNvSpPr txBox="1"/>
          <p:nvPr/>
        </p:nvSpPr>
        <p:spPr>
          <a:xfrm>
            <a:off x="6574775" y="39209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Layer</a:t>
            </a:r>
            <a:endParaRPr/>
          </a:p>
        </p:txBody>
      </p:sp>
      <p:sp>
        <p:nvSpPr>
          <p:cNvPr id="442" name="Google Shape;442;p45"/>
          <p:cNvSpPr txBox="1"/>
          <p:nvPr/>
        </p:nvSpPr>
        <p:spPr>
          <a:xfrm>
            <a:off x="6574775" y="41978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Layer</a:t>
            </a:r>
            <a:endParaRPr/>
          </a:p>
        </p:txBody>
      </p:sp>
      <p:sp>
        <p:nvSpPr>
          <p:cNvPr id="443" name="Google Shape;443;p45"/>
          <p:cNvSpPr txBox="1"/>
          <p:nvPr/>
        </p:nvSpPr>
        <p:spPr>
          <a:xfrm>
            <a:off x="6574775" y="44747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Layer</a:t>
            </a:r>
            <a:endParaRPr/>
          </a:p>
        </p:txBody>
      </p:sp>
      <p:sp>
        <p:nvSpPr>
          <p:cNvPr id="444" name="Google Shape;444;p45"/>
          <p:cNvSpPr txBox="1"/>
          <p:nvPr/>
        </p:nvSpPr>
        <p:spPr>
          <a:xfrm>
            <a:off x="5782250" y="49383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&amp; Deduplication</a:t>
            </a:r>
            <a:endParaRPr/>
          </a:p>
        </p:txBody>
      </p:sp>
      <p:sp>
        <p:nvSpPr>
          <p:cNvPr id="445" name="Google Shape;445;p45"/>
          <p:cNvSpPr txBox="1"/>
          <p:nvPr/>
        </p:nvSpPr>
        <p:spPr>
          <a:xfrm>
            <a:off x="5782250" y="52152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Serialization</a:t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6574850" y="6064500"/>
            <a:ext cx="21810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(socket I/O)</a:t>
            </a:r>
            <a:endParaRPr/>
          </a:p>
        </p:txBody>
      </p:sp>
      <p:sp>
        <p:nvSpPr>
          <p:cNvPr id="447" name="Google Shape;447;p45"/>
          <p:cNvSpPr txBox="1"/>
          <p:nvPr/>
        </p:nvSpPr>
        <p:spPr>
          <a:xfrm rot="-5400000">
            <a:off x="4401089" y="6124453"/>
            <a:ext cx="838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448" name="Google Shape;448;p45"/>
          <p:cNvSpPr txBox="1"/>
          <p:nvPr/>
        </p:nvSpPr>
        <p:spPr>
          <a:xfrm rot="-5400000">
            <a:off x="3689478" y="4395807"/>
            <a:ext cx="226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Protocol (CoAP)</a:t>
            </a:r>
            <a:endParaRPr/>
          </a:p>
        </p:txBody>
      </p:sp>
      <p:sp>
        <p:nvSpPr>
          <p:cNvPr id="449" name="Google Shape;449;p45"/>
          <p:cNvSpPr txBox="1"/>
          <p:nvPr/>
        </p:nvSpPr>
        <p:spPr>
          <a:xfrm rot="-5400000">
            <a:off x="3920175" y="2190173"/>
            <a:ext cx="1800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Logic</a:t>
            </a:r>
            <a:endParaRPr/>
          </a:p>
        </p:txBody>
      </p:sp>
      <p:grpSp>
        <p:nvGrpSpPr>
          <p:cNvPr id="450" name="Google Shape;450;p45"/>
          <p:cNvGrpSpPr/>
          <p:nvPr/>
        </p:nvGrpSpPr>
        <p:grpSpPr>
          <a:xfrm>
            <a:off x="5110304" y="4424597"/>
            <a:ext cx="448214" cy="448214"/>
            <a:chOff x="3119250" y="4336350"/>
            <a:chExt cx="568800" cy="568800"/>
          </a:xfrm>
        </p:grpSpPr>
        <p:sp>
          <p:nvSpPr>
            <p:cNvPr id="451" name="Google Shape;451;p45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3214005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3" name="Google Shape;453;p45"/>
            <p:cNvSpPr/>
            <p:nvPr/>
          </p:nvSpPr>
          <p:spPr>
            <a:xfrm>
              <a:off x="3439280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4" name="Google Shape;454;p45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5" name="Google Shape;455;p45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56" name="Google Shape;456;p45"/>
          <p:cNvGrpSpPr/>
          <p:nvPr/>
        </p:nvGrpSpPr>
        <p:grpSpPr>
          <a:xfrm>
            <a:off x="5110304" y="6064497"/>
            <a:ext cx="448214" cy="448214"/>
            <a:chOff x="3119250" y="4336350"/>
            <a:chExt cx="568800" cy="568800"/>
          </a:xfrm>
        </p:grpSpPr>
        <p:sp>
          <p:nvSpPr>
            <p:cNvPr id="457" name="Google Shape;457;p45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3214005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9" name="Google Shape;459;p45"/>
            <p:cNvSpPr/>
            <p:nvPr/>
          </p:nvSpPr>
          <p:spPr>
            <a:xfrm>
              <a:off x="3439280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0" name="Google Shape;460;p45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1" name="Google Shape;461;p45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62" name="Google Shape;462;p45"/>
          <p:cNvSpPr txBox="1"/>
          <p:nvPr/>
        </p:nvSpPr>
        <p:spPr>
          <a:xfrm>
            <a:off x="5558525" y="6091200"/>
            <a:ext cx="1016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463" name="Google Shape;463;p45"/>
          <p:cNvSpPr txBox="1"/>
          <p:nvPr/>
        </p:nvSpPr>
        <p:spPr>
          <a:xfrm>
            <a:off x="7845275" y="1617950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464" name="Google Shape;464;p45"/>
          <p:cNvSpPr txBox="1"/>
          <p:nvPr/>
        </p:nvSpPr>
        <p:spPr>
          <a:xfrm>
            <a:off x="7845275" y="2031658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sp>
        <p:nvSpPr>
          <p:cNvPr id="465" name="Google Shape;465;p45"/>
          <p:cNvSpPr txBox="1"/>
          <p:nvPr/>
        </p:nvSpPr>
        <p:spPr>
          <a:xfrm>
            <a:off x="7845275" y="2859075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466" name="Google Shape;466;p45"/>
          <p:cNvSpPr txBox="1"/>
          <p:nvPr/>
        </p:nvSpPr>
        <p:spPr>
          <a:xfrm>
            <a:off x="7845275" y="2445367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6642125" y="1817516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642125" y="2644933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469" name="Google Shape;469;p45"/>
          <p:cNvSpPr txBox="1"/>
          <p:nvPr/>
        </p:nvSpPr>
        <p:spPr>
          <a:xfrm>
            <a:off x="5409803" y="2231224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endParaRPr/>
          </a:p>
        </p:txBody>
      </p:sp>
      <p:cxnSp>
        <p:nvCxnSpPr>
          <p:cNvPr id="470" name="Google Shape;470;p45"/>
          <p:cNvCxnSpPr>
            <a:stCxn id="469" idx="3"/>
            <a:endCxn id="467" idx="1"/>
          </p:cNvCxnSpPr>
          <p:nvPr/>
        </p:nvCxnSpPr>
        <p:spPr>
          <a:xfrm flipH="1" rot="10800000">
            <a:off x="6320303" y="19559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45"/>
          <p:cNvCxnSpPr>
            <a:stCxn id="469" idx="3"/>
            <a:endCxn id="468" idx="1"/>
          </p:cNvCxnSpPr>
          <p:nvPr/>
        </p:nvCxnSpPr>
        <p:spPr>
          <a:xfrm>
            <a:off x="6320303" y="23696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45"/>
          <p:cNvCxnSpPr>
            <a:stCxn id="467" idx="3"/>
            <a:endCxn id="463" idx="1"/>
          </p:cNvCxnSpPr>
          <p:nvPr/>
        </p:nvCxnSpPr>
        <p:spPr>
          <a:xfrm flipH="1" rot="10800000">
            <a:off x="7552625" y="1756466"/>
            <a:ext cx="292800" cy="1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5"/>
          <p:cNvCxnSpPr>
            <a:stCxn id="467" idx="3"/>
            <a:endCxn id="464" idx="1"/>
          </p:cNvCxnSpPr>
          <p:nvPr/>
        </p:nvCxnSpPr>
        <p:spPr>
          <a:xfrm>
            <a:off x="7552625" y="1955966"/>
            <a:ext cx="292800" cy="21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5"/>
          <p:cNvCxnSpPr/>
          <p:nvPr/>
        </p:nvCxnSpPr>
        <p:spPr>
          <a:xfrm flipH="1" rot="10800000">
            <a:off x="7552625" y="2590777"/>
            <a:ext cx="292500" cy="1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45"/>
          <p:cNvCxnSpPr/>
          <p:nvPr/>
        </p:nvCxnSpPr>
        <p:spPr>
          <a:xfrm>
            <a:off x="7552625" y="2783377"/>
            <a:ext cx="292500" cy="2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45"/>
          <p:cNvCxnSpPr/>
          <p:nvPr/>
        </p:nvCxnSpPr>
        <p:spPr>
          <a:xfrm rot="10800000">
            <a:off x="6817150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45"/>
          <p:cNvCxnSpPr/>
          <p:nvPr/>
        </p:nvCxnSpPr>
        <p:spPr>
          <a:xfrm>
            <a:off x="8529825" y="5502425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5"/>
          <p:cNvCxnSpPr/>
          <p:nvPr/>
        </p:nvCxnSpPr>
        <p:spPr>
          <a:xfrm rot="10800000">
            <a:off x="6809025" y="47531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45"/>
          <p:cNvCxnSpPr/>
          <p:nvPr/>
        </p:nvCxnSpPr>
        <p:spPr>
          <a:xfrm>
            <a:off x="8521700" y="47507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45"/>
          <p:cNvCxnSpPr/>
          <p:nvPr/>
        </p:nvCxnSpPr>
        <p:spPr>
          <a:xfrm rot="10800000">
            <a:off x="6808950" y="32626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45"/>
          <p:cNvCxnSpPr/>
          <p:nvPr/>
        </p:nvCxnSpPr>
        <p:spPr>
          <a:xfrm>
            <a:off x="8521625" y="32577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Web resources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Optional thread pool</a:t>
            </a:r>
            <a:br>
              <a:rPr lang="en" sz="2400"/>
            </a:br>
            <a:r>
              <a:rPr lang="en" sz="2400"/>
              <a:t>for each Web resource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Inherited by parent</a:t>
            </a:r>
            <a:br>
              <a:rPr lang="en" sz="2400"/>
            </a:br>
            <a:r>
              <a:rPr lang="en" sz="2400"/>
              <a:t>or transitive ancestor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Protocol threads used</a:t>
            </a:r>
            <a:br>
              <a:rPr lang="en" sz="2400"/>
            </a:br>
            <a:r>
              <a:rPr lang="en" sz="2400"/>
              <a:t>if none defined</a:t>
            </a:r>
            <a:endParaRPr sz="2400"/>
          </a:p>
        </p:txBody>
      </p:sp>
      <p:sp>
        <p:nvSpPr>
          <p:cNvPr id="487" name="Google Shape;487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server role</a:t>
            </a:r>
            <a:endParaRPr/>
          </a:p>
        </p:txBody>
      </p:sp>
      <p:sp>
        <p:nvSpPr>
          <p:cNvPr id="488" name="Google Shape;488;p46"/>
          <p:cNvSpPr/>
          <p:nvPr/>
        </p:nvSpPr>
        <p:spPr>
          <a:xfrm>
            <a:off x="4652625" y="3432622"/>
            <a:ext cx="43176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6"/>
          <p:cNvSpPr/>
          <p:nvPr/>
        </p:nvSpPr>
        <p:spPr>
          <a:xfrm>
            <a:off x="4652625" y="1464200"/>
            <a:ext cx="4317600" cy="1789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6"/>
          <p:cNvSpPr/>
          <p:nvPr/>
        </p:nvSpPr>
        <p:spPr>
          <a:xfrm>
            <a:off x="4652625" y="5916518"/>
            <a:ext cx="43176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6"/>
          <p:cNvSpPr txBox="1"/>
          <p:nvPr/>
        </p:nvSpPr>
        <p:spPr>
          <a:xfrm rot="-5400000">
            <a:off x="5512850" y="3913575"/>
            <a:ext cx="1107600" cy="5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Store</a:t>
            </a:r>
            <a:endParaRPr/>
          </a:p>
        </p:txBody>
      </p:sp>
      <p:sp>
        <p:nvSpPr>
          <p:cNvPr id="492" name="Google Shape;492;p46"/>
          <p:cNvSpPr txBox="1"/>
          <p:nvPr/>
        </p:nvSpPr>
        <p:spPr>
          <a:xfrm>
            <a:off x="6574775" y="36440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Blockwise Layer</a:t>
            </a:r>
            <a:endParaRPr/>
          </a:p>
        </p:txBody>
      </p:sp>
      <p:sp>
        <p:nvSpPr>
          <p:cNvPr id="493" name="Google Shape;493;p46"/>
          <p:cNvSpPr txBox="1"/>
          <p:nvPr/>
        </p:nvSpPr>
        <p:spPr>
          <a:xfrm>
            <a:off x="6574775" y="39209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Layer</a:t>
            </a:r>
            <a:endParaRPr/>
          </a:p>
        </p:txBody>
      </p:sp>
      <p:sp>
        <p:nvSpPr>
          <p:cNvPr id="494" name="Google Shape;494;p46"/>
          <p:cNvSpPr txBox="1"/>
          <p:nvPr/>
        </p:nvSpPr>
        <p:spPr>
          <a:xfrm>
            <a:off x="6574775" y="41978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Layer</a:t>
            </a:r>
            <a:endParaRPr/>
          </a:p>
        </p:txBody>
      </p:sp>
      <p:sp>
        <p:nvSpPr>
          <p:cNvPr id="495" name="Google Shape;495;p46"/>
          <p:cNvSpPr txBox="1"/>
          <p:nvPr/>
        </p:nvSpPr>
        <p:spPr>
          <a:xfrm>
            <a:off x="6574775" y="44747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Layer</a:t>
            </a:r>
            <a:endParaRPr/>
          </a:p>
        </p:txBody>
      </p:sp>
      <p:sp>
        <p:nvSpPr>
          <p:cNvPr id="496" name="Google Shape;496;p46"/>
          <p:cNvSpPr txBox="1"/>
          <p:nvPr/>
        </p:nvSpPr>
        <p:spPr>
          <a:xfrm>
            <a:off x="5782250" y="49383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&amp; Deduplication</a:t>
            </a:r>
            <a:endParaRPr/>
          </a:p>
        </p:txBody>
      </p:sp>
      <p:sp>
        <p:nvSpPr>
          <p:cNvPr id="497" name="Google Shape;497;p46"/>
          <p:cNvSpPr txBox="1"/>
          <p:nvPr/>
        </p:nvSpPr>
        <p:spPr>
          <a:xfrm>
            <a:off x="5782250" y="52152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Serialization</a:t>
            </a: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6574850" y="6064500"/>
            <a:ext cx="21810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(socket I/O)</a:t>
            </a:r>
            <a:endParaRPr/>
          </a:p>
        </p:txBody>
      </p:sp>
      <p:sp>
        <p:nvSpPr>
          <p:cNvPr id="499" name="Google Shape;499;p46"/>
          <p:cNvSpPr txBox="1"/>
          <p:nvPr/>
        </p:nvSpPr>
        <p:spPr>
          <a:xfrm rot="-5400000">
            <a:off x="4401089" y="6124453"/>
            <a:ext cx="838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500" name="Google Shape;500;p46"/>
          <p:cNvSpPr txBox="1"/>
          <p:nvPr/>
        </p:nvSpPr>
        <p:spPr>
          <a:xfrm rot="-5400000">
            <a:off x="3689478" y="4395807"/>
            <a:ext cx="226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Protocol (CoAP)</a:t>
            </a:r>
            <a:endParaRPr/>
          </a:p>
        </p:txBody>
      </p:sp>
      <p:sp>
        <p:nvSpPr>
          <p:cNvPr id="501" name="Google Shape;501;p46"/>
          <p:cNvSpPr txBox="1"/>
          <p:nvPr/>
        </p:nvSpPr>
        <p:spPr>
          <a:xfrm rot="-5400000">
            <a:off x="3920175" y="2190173"/>
            <a:ext cx="1800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Logic</a:t>
            </a:r>
            <a:endParaRPr/>
          </a:p>
        </p:txBody>
      </p:sp>
      <p:grpSp>
        <p:nvGrpSpPr>
          <p:cNvPr id="502" name="Google Shape;502;p46"/>
          <p:cNvGrpSpPr/>
          <p:nvPr/>
        </p:nvGrpSpPr>
        <p:grpSpPr>
          <a:xfrm>
            <a:off x="5110304" y="4424597"/>
            <a:ext cx="448214" cy="448214"/>
            <a:chOff x="3119250" y="4336350"/>
            <a:chExt cx="568800" cy="568800"/>
          </a:xfrm>
        </p:grpSpPr>
        <p:sp>
          <p:nvSpPr>
            <p:cNvPr id="503" name="Google Shape;503;p46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3214005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5" name="Google Shape;505;p46"/>
            <p:cNvSpPr/>
            <p:nvPr/>
          </p:nvSpPr>
          <p:spPr>
            <a:xfrm>
              <a:off x="3439280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6" name="Google Shape;506;p46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7" name="Google Shape;507;p46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08" name="Google Shape;508;p46"/>
          <p:cNvGrpSpPr/>
          <p:nvPr/>
        </p:nvGrpSpPr>
        <p:grpSpPr>
          <a:xfrm>
            <a:off x="5110304" y="6064497"/>
            <a:ext cx="448214" cy="448214"/>
            <a:chOff x="3119250" y="4336350"/>
            <a:chExt cx="568800" cy="568800"/>
          </a:xfrm>
        </p:grpSpPr>
        <p:sp>
          <p:nvSpPr>
            <p:cNvPr id="509" name="Google Shape;509;p46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3214005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1" name="Google Shape;511;p46"/>
            <p:cNvSpPr/>
            <p:nvPr/>
          </p:nvSpPr>
          <p:spPr>
            <a:xfrm>
              <a:off x="3439280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2" name="Google Shape;512;p46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3" name="Google Shape;513;p46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14" name="Google Shape;514;p46"/>
          <p:cNvSpPr txBox="1"/>
          <p:nvPr/>
        </p:nvSpPr>
        <p:spPr>
          <a:xfrm>
            <a:off x="5558525" y="6091200"/>
            <a:ext cx="1016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515" name="Google Shape;515;p46"/>
          <p:cNvSpPr txBox="1"/>
          <p:nvPr/>
        </p:nvSpPr>
        <p:spPr>
          <a:xfrm>
            <a:off x="7845275" y="1617950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516" name="Google Shape;516;p46"/>
          <p:cNvSpPr txBox="1"/>
          <p:nvPr/>
        </p:nvSpPr>
        <p:spPr>
          <a:xfrm>
            <a:off x="7845275" y="2031658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sp>
        <p:nvSpPr>
          <p:cNvPr id="517" name="Google Shape;517;p46"/>
          <p:cNvSpPr txBox="1"/>
          <p:nvPr/>
        </p:nvSpPr>
        <p:spPr>
          <a:xfrm>
            <a:off x="7845275" y="2859075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7845275" y="2445367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519" name="Google Shape;519;p46"/>
          <p:cNvSpPr txBox="1"/>
          <p:nvPr/>
        </p:nvSpPr>
        <p:spPr>
          <a:xfrm>
            <a:off x="6642125" y="1817516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520" name="Google Shape;520;p46"/>
          <p:cNvSpPr txBox="1"/>
          <p:nvPr/>
        </p:nvSpPr>
        <p:spPr>
          <a:xfrm>
            <a:off x="6642125" y="2644933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521" name="Google Shape;521;p46"/>
          <p:cNvSpPr txBox="1"/>
          <p:nvPr/>
        </p:nvSpPr>
        <p:spPr>
          <a:xfrm>
            <a:off x="5409803" y="2231224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endParaRPr/>
          </a:p>
        </p:txBody>
      </p:sp>
      <p:grpSp>
        <p:nvGrpSpPr>
          <p:cNvPr id="522" name="Google Shape;522;p46"/>
          <p:cNvGrpSpPr/>
          <p:nvPr/>
        </p:nvGrpSpPr>
        <p:grpSpPr>
          <a:xfrm>
            <a:off x="5110304" y="2134843"/>
            <a:ext cx="448214" cy="448214"/>
            <a:chOff x="3119250" y="4336350"/>
            <a:chExt cx="568800" cy="568800"/>
          </a:xfrm>
        </p:grpSpPr>
        <p:sp>
          <p:nvSpPr>
            <p:cNvPr id="523" name="Google Shape;523;p46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3214005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5" name="Google Shape;525;p46"/>
            <p:cNvSpPr/>
            <p:nvPr/>
          </p:nvSpPr>
          <p:spPr>
            <a:xfrm>
              <a:off x="3439280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6" name="Google Shape;526;p46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7" name="Google Shape;527;p46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528" name="Google Shape;528;p46"/>
          <p:cNvCxnSpPr>
            <a:stCxn id="521" idx="3"/>
            <a:endCxn id="519" idx="1"/>
          </p:cNvCxnSpPr>
          <p:nvPr/>
        </p:nvCxnSpPr>
        <p:spPr>
          <a:xfrm flipH="1" rot="10800000">
            <a:off x="6320303" y="19559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46"/>
          <p:cNvCxnSpPr>
            <a:stCxn id="521" idx="3"/>
            <a:endCxn id="520" idx="1"/>
          </p:cNvCxnSpPr>
          <p:nvPr/>
        </p:nvCxnSpPr>
        <p:spPr>
          <a:xfrm>
            <a:off x="6320303" y="23696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6"/>
          <p:cNvCxnSpPr>
            <a:stCxn id="519" idx="3"/>
            <a:endCxn id="515" idx="1"/>
          </p:cNvCxnSpPr>
          <p:nvPr/>
        </p:nvCxnSpPr>
        <p:spPr>
          <a:xfrm flipH="1" rot="10800000">
            <a:off x="7552625" y="1756466"/>
            <a:ext cx="292800" cy="1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6"/>
          <p:cNvCxnSpPr>
            <a:stCxn id="519" idx="3"/>
            <a:endCxn id="516" idx="1"/>
          </p:cNvCxnSpPr>
          <p:nvPr/>
        </p:nvCxnSpPr>
        <p:spPr>
          <a:xfrm>
            <a:off x="7552625" y="1955966"/>
            <a:ext cx="292800" cy="21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46"/>
          <p:cNvCxnSpPr/>
          <p:nvPr/>
        </p:nvCxnSpPr>
        <p:spPr>
          <a:xfrm flipH="1" rot="10800000">
            <a:off x="7552625" y="2590777"/>
            <a:ext cx="292500" cy="1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46"/>
          <p:cNvCxnSpPr/>
          <p:nvPr/>
        </p:nvCxnSpPr>
        <p:spPr>
          <a:xfrm>
            <a:off x="7552625" y="2783377"/>
            <a:ext cx="292500" cy="2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4" name="Google Shape;534;p46"/>
          <p:cNvGrpSpPr/>
          <p:nvPr/>
        </p:nvGrpSpPr>
        <p:grpSpPr>
          <a:xfrm>
            <a:off x="7716230" y="2424694"/>
            <a:ext cx="332122" cy="332122"/>
            <a:chOff x="3119250" y="4336350"/>
            <a:chExt cx="568800" cy="568800"/>
          </a:xfrm>
        </p:grpSpPr>
        <p:sp>
          <p:nvSpPr>
            <p:cNvPr id="535" name="Google Shape;535;p46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 flipH="1" rot="10800000">
              <a:off x="3371465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37" name="Google Shape;537;p46"/>
          <p:cNvGrpSpPr/>
          <p:nvPr/>
        </p:nvGrpSpPr>
        <p:grpSpPr>
          <a:xfrm>
            <a:off x="7716230" y="2833221"/>
            <a:ext cx="332122" cy="332122"/>
            <a:chOff x="3119250" y="4336350"/>
            <a:chExt cx="568800" cy="568800"/>
          </a:xfrm>
        </p:grpSpPr>
        <p:sp>
          <p:nvSpPr>
            <p:cNvPr id="538" name="Google Shape;538;p46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3374514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540" name="Google Shape;540;p46"/>
          <p:cNvCxnSpPr/>
          <p:nvPr/>
        </p:nvCxnSpPr>
        <p:spPr>
          <a:xfrm rot="10800000">
            <a:off x="6817150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46"/>
          <p:cNvCxnSpPr/>
          <p:nvPr/>
        </p:nvCxnSpPr>
        <p:spPr>
          <a:xfrm>
            <a:off x="8529825" y="5502425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46"/>
          <p:cNvCxnSpPr/>
          <p:nvPr/>
        </p:nvCxnSpPr>
        <p:spPr>
          <a:xfrm rot="10800000">
            <a:off x="6809025" y="47531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46"/>
          <p:cNvCxnSpPr/>
          <p:nvPr/>
        </p:nvCxnSpPr>
        <p:spPr>
          <a:xfrm>
            <a:off x="8521700" y="47507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46"/>
          <p:cNvCxnSpPr/>
          <p:nvPr/>
        </p:nvCxnSpPr>
        <p:spPr>
          <a:xfrm rot="10800000">
            <a:off x="6808950" y="32626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46"/>
          <p:cNvCxnSpPr/>
          <p:nvPr/>
        </p:nvCxnSpPr>
        <p:spPr>
          <a:xfrm>
            <a:off x="8521625" y="32577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46" name="Google Shape;546;p46"/>
          <p:cNvGrpSpPr/>
          <p:nvPr/>
        </p:nvGrpSpPr>
        <p:grpSpPr>
          <a:xfrm>
            <a:off x="6574855" y="1794060"/>
            <a:ext cx="332122" cy="332122"/>
            <a:chOff x="3119250" y="4336350"/>
            <a:chExt cx="568800" cy="568800"/>
          </a:xfrm>
        </p:grpSpPr>
        <p:sp>
          <p:nvSpPr>
            <p:cNvPr id="547" name="Google Shape;547;p46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3489207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9" name="Google Shape;549;p46"/>
            <p:cNvSpPr/>
            <p:nvPr/>
          </p:nvSpPr>
          <p:spPr>
            <a:xfrm flipH="1" rot="10800000">
              <a:off x="3276717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Clients with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response handlers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Object API called from</a:t>
            </a:r>
            <a:br>
              <a:rPr lang="en" sz="2400"/>
            </a:br>
            <a:r>
              <a:rPr lang="en" sz="2400"/>
              <a:t>main or user thread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Synchronous:</a:t>
            </a:r>
            <a:br>
              <a:rPr lang="en" sz="2400"/>
            </a:br>
            <a:r>
              <a:rPr lang="en" sz="2400"/>
              <a:t>Protocol threads</a:t>
            </a:r>
            <a:br>
              <a:rPr lang="en" sz="2400"/>
            </a:br>
            <a:r>
              <a:rPr lang="en" sz="2400"/>
              <a:t>unblock API calls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Asynchronous:</a:t>
            </a:r>
            <a:br>
              <a:rPr lang="en" sz="2400"/>
            </a:br>
            <a:r>
              <a:rPr lang="en" sz="2400"/>
              <a:t>Optional thread pools</a:t>
            </a:r>
            <a:br>
              <a:rPr lang="en" sz="2400"/>
            </a:br>
            <a:r>
              <a:rPr lang="en" sz="2400"/>
              <a:t>for response handling</a:t>
            </a:r>
            <a:br>
              <a:rPr lang="en" sz="2400"/>
            </a:br>
            <a:r>
              <a:rPr lang="en" sz="2400"/>
              <a:t>(e.g., when observing)</a:t>
            </a:r>
            <a:endParaRPr sz="2400"/>
          </a:p>
        </p:txBody>
      </p:sp>
      <p:sp>
        <p:nvSpPr>
          <p:cNvPr id="555" name="Google Shape;55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client role</a:t>
            </a:r>
            <a:endParaRPr/>
          </a:p>
        </p:txBody>
      </p:sp>
      <p:sp>
        <p:nvSpPr>
          <p:cNvPr id="556" name="Google Shape;556;p47"/>
          <p:cNvSpPr/>
          <p:nvPr/>
        </p:nvSpPr>
        <p:spPr>
          <a:xfrm>
            <a:off x="4652625" y="3432622"/>
            <a:ext cx="43176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7"/>
          <p:cNvSpPr/>
          <p:nvPr/>
        </p:nvSpPr>
        <p:spPr>
          <a:xfrm>
            <a:off x="4652625" y="1464200"/>
            <a:ext cx="4317600" cy="1789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7"/>
          <p:cNvSpPr/>
          <p:nvPr/>
        </p:nvSpPr>
        <p:spPr>
          <a:xfrm>
            <a:off x="4652625" y="5916518"/>
            <a:ext cx="43176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7"/>
          <p:cNvSpPr txBox="1"/>
          <p:nvPr/>
        </p:nvSpPr>
        <p:spPr>
          <a:xfrm rot="-5400000">
            <a:off x="5512850" y="3913575"/>
            <a:ext cx="1107600" cy="5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Store</a:t>
            </a:r>
            <a:endParaRPr/>
          </a:p>
        </p:txBody>
      </p:sp>
      <p:sp>
        <p:nvSpPr>
          <p:cNvPr id="560" name="Google Shape;560;p47"/>
          <p:cNvSpPr txBox="1"/>
          <p:nvPr/>
        </p:nvSpPr>
        <p:spPr>
          <a:xfrm>
            <a:off x="6574775" y="36440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Blockwise Layer</a:t>
            </a:r>
            <a:endParaRPr/>
          </a:p>
        </p:txBody>
      </p:sp>
      <p:sp>
        <p:nvSpPr>
          <p:cNvPr id="561" name="Google Shape;561;p47"/>
          <p:cNvSpPr txBox="1"/>
          <p:nvPr/>
        </p:nvSpPr>
        <p:spPr>
          <a:xfrm>
            <a:off x="6574775" y="39209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Layer</a:t>
            </a:r>
            <a:endParaRPr/>
          </a:p>
        </p:txBody>
      </p:sp>
      <p:sp>
        <p:nvSpPr>
          <p:cNvPr id="562" name="Google Shape;562;p47"/>
          <p:cNvSpPr txBox="1"/>
          <p:nvPr/>
        </p:nvSpPr>
        <p:spPr>
          <a:xfrm>
            <a:off x="6574775" y="41978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Layer</a:t>
            </a:r>
            <a:endParaRPr/>
          </a:p>
        </p:txBody>
      </p:sp>
      <p:sp>
        <p:nvSpPr>
          <p:cNvPr id="563" name="Google Shape;563;p47"/>
          <p:cNvSpPr txBox="1"/>
          <p:nvPr/>
        </p:nvSpPr>
        <p:spPr>
          <a:xfrm>
            <a:off x="6574775" y="44747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Layer</a:t>
            </a:r>
            <a:endParaRPr/>
          </a:p>
        </p:txBody>
      </p:sp>
      <p:sp>
        <p:nvSpPr>
          <p:cNvPr id="564" name="Google Shape;564;p47"/>
          <p:cNvSpPr txBox="1"/>
          <p:nvPr/>
        </p:nvSpPr>
        <p:spPr>
          <a:xfrm>
            <a:off x="5782250" y="49383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&amp; Deduplication</a:t>
            </a:r>
            <a:endParaRPr/>
          </a:p>
        </p:txBody>
      </p:sp>
      <p:sp>
        <p:nvSpPr>
          <p:cNvPr id="565" name="Google Shape;565;p47"/>
          <p:cNvSpPr txBox="1"/>
          <p:nvPr/>
        </p:nvSpPr>
        <p:spPr>
          <a:xfrm>
            <a:off x="5782250" y="52152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Serialization</a:t>
            </a:r>
            <a:endParaRPr/>
          </a:p>
        </p:txBody>
      </p:sp>
      <p:sp>
        <p:nvSpPr>
          <p:cNvPr id="566" name="Google Shape;566;p47"/>
          <p:cNvSpPr txBox="1"/>
          <p:nvPr/>
        </p:nvSpPr>
        <p:spPr>
          <a:xfrm>
            <a:off x="6574850" y="6064500"/>
            <a:ext cx="21810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(socket I/O)</a:t>
            </a:r>
            <a:endParaRPr/>
          </a:p>
        </p:txBody>
      </p:sp>
      <p:sp>
        <p:nvSpPr>
          <p:cNvPr id="567" name="Google Shape;567;p47"/>
          <p:cNvSpPr txBox="1"/>
          <p:nvPr/>
        </p:nvSpPr>
        <p:spPr>
          <a:xfrm rot="-5400000">
            <a:off x="4401089" y="6124453"/>
            <a:ext cx="838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568" name="Google Shape;568;p47"/>
          <p:cNvSpPr txBox="1"/>
          <p:nvPr/>
        </p:nvSpPr>
        <p:spPr>
          <a:xfrm rot="-5400000">
            <a:off x="3689478" y="4395807"/>
            <a:ext cx="226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Protocol (CoAP)</a:t>
            </a:r>
            <a:endParaRPr/>
          </a:p>
        </p:txBody>
      </p:sp>
      <p:sp>
        <p:nvSpPr>
          <p:cNvPr id="569" name="Google Shape;569;p47"/>
          <p:cNvSpPr txBox="1"/>
          <p:nvPr/>
        </p:nvSpPr>
        <p:spPr>
          <a:xfrm rot="-5400000">
            <a:off x="3920175" y="2190173"/>
            <a:ext cx="1800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Logic</a:t>
            </a:r>
            <a:endParaRPr/>
          </a:p>
        </p:txBody>
      </p:sp>
      <p:grpSp>
        <p:nvGrpSpPr>
          <p:cNvPr id="570" name="Google Shape;570;p47"/>
          <p:cNvGrpSpPr/>
          <p:nvPr/>
        </p:nvGrpSpPr>
        <p:grpSpPr>
          <a:xfrm>
            <a:off x="5110304" y="4424597"/>
            <a:ext cx="448214" cy="448214"/>
            <a:chOff x="3119250" y="4336350"/>
            <a:chExt cx="568800" cy="568800"/>
          </a:xfrm>
        </p:grpSpPr>
        <p:sp>
          <p:nvSpPr>
            <p:cNvPr id="571" name="Google Shape;571;p47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3214005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3" name="Google Shape;573;p47"/>
            <p:cNvSpPr/>
            <p:nvPr/>
          </p:nvSpPr>
          <p:spPr>
            <a:xfrm>
              <a:off x="3439280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4" name="Google Shape;574;p47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5" name="Google Shape;575;p47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76" name="Google Shape;576;p47"/>
          <p:cNvGrpSpPr/>
          <p:nvPr/>
        </p:nvGrpSpPr>
        <p:grpSpPr>
          <a:xfrm>
            <a:off x="5110304" y="6064497"/>
            <a:ext cx="448214" cy="448214"/>
            <a:chOff x="3119250" y="4336350"/>
            <a:chExt cx="568800" cy="568800"/>
          </a:xfrm>
        </p:grpSpPr>
        <p:sp>
          <p:nvSpPr>
            <p:cNvPr id="577" name="Google Shape;577;p47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3214005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9" name="Google Shape;579;p47"/>
            <p:cNvSpPr/>
            <p:nvPr/>
          </p:nvSpPr>
          <p:spPr>
            <a:xfrm>
              <a:off x="3439280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0" name="Google Shape;580;p47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1" name="Google Shape;581;p47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82" name="Google Shape;582;p47"/>
          <p:cNvSpPr txBox="1"/>
          <p:nvPr/>
        </p:nvSpPr>
        <p:spPr>
          <a:xfrm>
            <a:off x="5558525" y="6091200"/>
            <a:ext cx="1016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5706050" y="2583050"/>
            <a:ext cx="12069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for B</a:t>
            </a:r>
            <a:endParaRPr/>
          </a:p>
        </p:txBody>
      </p:sp>
      <p:sp>
        <p:nvSpPr>
          <p:cNvPr id="584" name="Google Shape;584;p47"/>
          <p:cNvSpPr txBox="1"/>
          <p:nvPr/>
        </p:nvSpPr>
        <p:spPr>
          <a:xfrm>
            <a:off x="5706050" y="1851175"/>
            <a:ext cx="12069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for A</a:t>
            </a:r>
            <a:endParaRPr/>
          </a:p>
        </p:txBody>
      </p:sp>
      <p:sp>
        <p:nvSpPr>
          <p:cNvPr id="585" name="Google Shape;585;p47"/>
          <p:cNvSpPr txBox="1"/>
          <p:nvPr/>
        </p:nvSpPr>
        <p:spPr>
          <a:xfrm>
            <a:off x="7423150" y="2209975"/>
            <a:ext cx="13941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Async. Client</a:t>
            </a:r>
            <a:endParaRPr/>
          </a:p>
        </p:txBody>
      </p:sp>
      <p:grpSp>
        <p:nvGrpSpPr>
          <p:cNvPr id="586" name="Google Shape;586;p47"/>
          <p:cNvGrpSpPr/>
          <p:nvPr/>
        </p:nvGrpSpPr>
        <p:grpSpPr>
          <a:xfrm>
            <a:off x="7059179" y="2113580"/>
            <a:ext cx="448214" cy="448214"/>
            <a:chOff x="3119250" y="4336350"/>
            <a:chExt cx="568800" cy="568800"/>
          </a:xfrm>
        </p:grpSpPr>
        <p:sp>
          <p:nvSpPr>
            <p:cNvPr id="587" name="Google Shape;587;p47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3214005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9" name="Google Shape;589;p47"/>
            <p:cNvSpPr/>
            <p:nvPr/>
          </p:nvSpPr>
          <p:spPr>
            <a:xfrm>
              <a:off x="3439280" y="4416688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0" name="Google Shape;590;p47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1" name="Google Shape;591;p47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592" name="Google Shape;592;p47"/>
          <p:cNvCxnSpPr/>
          <p:nvPr/>
        </p:nvCxnSpPr>
        <p:spPr>
          <a:xfrm rot="10800000">
            <a:off x="6817150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47"/>
          <p:cNvCxnSpPr/>
          <p:nvPr/>
        </p:nvCxnSpPr>
        <p:spPr>
          <a:xfrm>
            <a:off x="8529825" y="5502425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47"/>
          <p:cNvCxnSpPr/>
          <p:nvPr/>
        </p:nvCxnSpPr>
        <p:spPr>
          <a:xfrm rot="10800000">
            <a:off x="6809025" y="47531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47"/>
          <p:cNvCxnSpPr/>
          <p:nvPr/>
        </p:nvCxnSpPr>
        <p:spPr>
          <a:xfrm>
            <a:off x="8521700" y="47507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47"/>
          <p:cNvCxnSpPr/>
          <p:nvPr/>
        </p:nvCxnSpPr>
        <p:spPr>
          <a:xfrm rot="10800000">
            <a:off x="6808950" y="32626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47"/>
          <p:cNvCxnSpPr/>
          <p:nvPr/>
        </p:nvCxnSpPr>
        <p:spPr>
          <a:xfrm>
            <a:off x="8521625" y="32577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8" name="Google Shape;598;p47"/>
          <p:cNvGrpSpPr/>
          <p:nvPr/>
        </p:nvGrpSpPr>
        <p:grpSpPr>
          <a:xfrm>
            <a:off x="5110304" y="2134843"/>
            <a:ext cx="448214" cy="448214"/>
            <a:chOff x="3119250" y="4336350"/>
            <a:chExt cx="568800" cy="568800"/>
          </a:xfrm>
        </p:grpSpPr>
        <p:sp>
          <p:nvSpPr>
            <p:cNvPr id="599" name="Google Shape;599;p47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 flipH="1" rot="10800000">
              <a:off x="3501913" y="4416687"/>
              <a:ext cx="58272" cy="408117"/>
            </a:xfrm>
            <a:custGeom>
              <a:rect b="b" l="l" r="r" t="t"/>
              <a:pathLst>
                <a:path extrusionOk="0" h="144594" w="18041">
                  <a:moveTo>
                    <a:pt x="1011" y="144594"/>
                  </a:moveTo>
                  <a:cubicBezTo>
                    <a:pt x="6999" y="141743"/>
                    <a:pt x="16190" y="135226"/>
                    <a:pt x="13546" y="129144"/>
                  </a:cubicBezTo>
                  <a:cubicBezTo>
                    <a:pt x="10708" y="122617"/>
                    <a:pt x="869" y="119607"/>
                    <a:pt x="136" y="112527"/>
                  </a:cubicBezTo>
                  <a:cubicBezTo>
                    <a:pt x="-952" y="102018"/>
                    <a:pt x="16709" y="96786"/>
                    <a:pt x="17919" y="86290"/>
                  </a:cubicBezTo>
                  <a:cubicBezTo>
                    <a:pt x="18892" y="77856"/>
                    <a:pt x="4603" y="73472"/>
                    <a:pt x="3926" y="65009"/>
                  </a:cubicBezTo>
                  <a:cubicBezTo>
                    <a:pt x="3520" y="59933"/>
                    <a:pt x="15739" y="58471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8" y="35913"/>
                    <a:pt x="9757" y="33234"/>
                  </a:cubicBezTo>
                  <a:cubicBezTo>
                    <a:pt x="5948" y="29121"/>
                    <a:pt x="-493" y="24771"/>
                    <a:pt x="428" y="19241"/>
                  </a:cubicBezTo>
                  <a:cubicBezTo>
                    <a:pt x="1613" y="12124"/>
                    <a:pt x="14665" y="5775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01" name="Google Shape;601;p47"/>
          <p:cNvSpPr txBox="1"/>
          <p:nvPr/>
        </p:nvSpPr>
        <p:spPr>
          <a:xfrm rot="-5400000">
            <a:off x="4979991" y="2130353"/>
            <a:ext cx="67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main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8"/>
          <p:cNvSpPr/>
          <p:nvPr/>
        </p:nvSpPr>
        <p:spPr>
          <a:xfrm>
            <a:off x="6205162" y="3352475"/>
            <a:ext cx="1392600" cy="3388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8"/>
          <p:cNvSpPr/>
          <p:nvPr/>
        </p:nvSpPr>
        <p:spPr>
          <a:xfrm>
            <a:off x="7695700" y="3352475"/>
            <a:ext cx="1348800" cy="3388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8"/>
          <p:cNvSpPr/>
          <p:nvPr/>
        </p:nvSpPr>
        <p:spPr>
          <a:xfrm>
            <a:off x="4584138" y="3352475"/>
            <a:ext cx="1523100" cy="3388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Encapsulate stages 1+2</a:t>
            </a:r>
            <a:br>
              <a:rPr lang="en" sz="2400"/>
            </a:b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Enable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multiple channels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stack variations for</a:t>
            </a:r>
            <a:br>
              <a:rPr lang="en" sz="2400"/>
            </a:br>
            <a:r>
              <a:rPr lang="en" sz="2400"/>
              <a:t>different transports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Individual concurrency</a:t>
            </a:r>
            <a:br>
              <a:rPr lang="en" sz="2400"/>
            </a:br>
            <a:r>
              <a:rPr lang="en" sz="2400"/>
              <a:t>models, e.g., for DTLS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10" name="Google Shape;61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</a:t>
            </a:r>
            <a:endParaRPr/>
          </a:p>
        </p:txBody>
      </p:sp>
      <p:sp>
        <p:nvSpPr>
          <p:cNvPr id="611" name="Google Shape;611;p48"/>
          <p:cNvSpPr/>
          <p:nvPr/>
        </p:nvSpPr>
        <p:spPr>
          <a:xfrm>
            <a:off x="4652625" y="3432625"/>
            <a:ext cx="13926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8"/>
          <p:cNvSpPr/>
          <p:nvPr/>
        </p:nvSpPr>
        <p:spPr>
          <a:xfrm>
            <a:off x="4652625" y="1464200"/>
            <a:ext cx="4317600" cy="1789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8"/>
          <p:cNvSpPr/>
          <p:nvPr/>
        </p:nvSpPr>
        <p:spPr>
          <a:xfrm>
            <a:off x="4652625" y="5916525"/>
            <a:ext cx="13926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8"/>
          <p:cNvSpPr txBox="1"/>
          <p:nvPr/>
        </p:nvSpPr>
        <p:spPr>
          <a:xfrm>
            <a:off x="5110300" y="3644029"/>
            <a:ext cx="785700" cy="185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615" name="Google Shape;615;p48"/>
          <p:cNvSpPr txBox="1"/>
          <p:nvPr/>
        </p:nvSpPr>
        <p:spPr>
          <a:xfrm>
            <a:off x="5110327" y="6064500"/>
            <a:ext cx="7857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</a:t>
            </a:r>
            <a:endParaRPr/>
          </a:p>
        </p:txBody>
      </p:sp>
      <p:sp>
        <p:nvSpPr>
          <p:cNvPr id="616" name="Google Shape;616;p48"/>
          <p:cNvSpPr txBox="1"/>
          <p:nvPr/>
        </p:nvSpPr>
        <p:spPr>
          <a:xfrm rot="-5400000">
            <a:off x="4401089" y="6124453"/>
            <a:ext cx="838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617" name="Google Shape;617;p48"/>
          <p:cNvSpPr txBox="1"/>
          <p:nvPr/>
        </p:nvSpPr>
        <p:spPr>
          <a:xfrm rot="-5400000">
            <a:off x="3689478" y="4395807"/>
            <a:ext cx="226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Protocol (CoAP)</a:t>
            </a:r>
            <a:endParaRPr/>
          </a:p>
        </p:txBody>
      </p:sp>
      <p:sp>
        <p:nvSpPr>
          <p:cNvPr id="618" name="Google Shape;618;p48"/>
          <p:cNvSpPr txBox="1"/>
          <p:nvPr/>
        </p:nvSpPr>
        <p:spPr>
          <a:xfrm rot="-5400000">
            <a:off x="3920175" y="2190173"/>
            <a:ext cx="1800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Logic</a:t>
            </a:r>
            <a:endParaRPr/>
          </a:p>
        </p:txBody>
      </p:sp>
      <p:sp>
        <p:nvSpPr>
          <p:cNvPr id="619" name="Google Shape;619;p48"/>
          <p:cNvSpPr txBox="1"/>
          <p:nvPr/>
        </p:nvSpPr>
        <p:spPr>
          <a:xfrm>
            <a:off x="7845275" y="1617950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620" name="Google Shape;620;p48"/>
          <p:cNvSpPr txBox="1"/>
          <p:nvPr/>
        </p:nvSpPr>
        <p:spPr>
          <a:xfrm>
            <a:off x="7845275" y="2031658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sp>
        <p:nvSpPr>
          <p:cNvPr id="621" name="Google Shape;621;p48"/>
          <p:cNvSpPr txBox="1"/>
          <p:nvPr/>
        </p:nvSpPr>
        <p:spPr>
          <a:xfrm>
            <a:off x="7845275" y="2859075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622" name="Google Shape;622;p48"/>
          <p:cNvSpPr txBox="1"/>
          <p:nvPr/>
        </p:nvSpPr>
        <p:spPr>
          <a:xfrm>
            <a:off x="7845275" y="2445367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623" name="Google Shape;623;p48"/>
          <p:cNvSpPr txBox="1"/>
          <p:nvPr/>
        </p:nvSpPr>
        <p:spPr>
          <a:xfrm>
            <a:off x="6642125" y="1817516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624" name="Google Shape;624;p48"/>
          <p:cNvSpPr txBox="1"/>
          <p:nvPr/>
        </p:nvSpPr>
        <p:spPr>
          <a:xfrm>
            <a:off x="6642125" y="2644933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625" name="Google Shape;625;p48"/>
          <p:cNvSpPr txBox="1"/>
          <p:nvPr/>
        </p:nvSpPr>
        <p:spPr>
          <a:xfrm>
            <a:off x="5409803" y="2231224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endParaRPr/>
          </a:p>
        </p:txBody>
      </p:sp>
      <p:cxnSp>
        <p:nvCxnSpPr>
          <p:cNvPr id="626" name="Google Shape;626;p48"/>
          <p:cNvCxnSpPr>
            <a:stCxn id="625" idx="3"/>
            <a:endCxn id="623" idx="1"/>
          </p:cNvCxnSpPr>
          <p:nvPr/>
        </p:nvCxnSpPr>
        <p:spPr>
          <a:xfrm flipH="1" rot="10800000">
            <a:off x="6320303" y="19559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48"/>
          <p:cNvCxnSpPr>
            <a:stCxn id="625" idx="3"/>
            <a:endCxn id="624" idx="1"/>
          </p:cNvCxnSpPr>
          <p:nvPr/>
        </p:nvCxnSpPr>
        <p:spPr>
          <a:xfrm>
            <a:off x="6320303" y="23696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48"/>
          <p:cNvCxnSpPr>
            <a:stCxn id="623" idx="3"/>
            <a:endCxn id="619" idx="1"/>
          </p:cNvCxnSpPr>
          <p:nvPr/>
        </p:nvCxnSpPr>
        <p:spPr>
          <a:xfrm flipH="1" rot="10800000">
            <a:off x="7552625" y="1756466"/>
            <a:ext cx="292800" cy="1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48"/>
          <p:cNvCxnSpPr>
            <a:stCxn id="623" idx="3"/>
            <a:endCxn id="620" idx="1"/>
          </p:cNvCxnSpPr>
          <p:nvPr/>
        </p:nvCxnSpPr>
        <p:spPr>
          <a:xfrm>
            <a:off x="7552625" y="1955966"/>
            <a:ext cx="292800" cy="21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48"/>
          <p:cNvCxnSpPr/>
          <p:nvPr/>
        </p:nvCxnSpPr>
        <p:spPr>
          <a:xfrm flipH="1" rot="10800000">
            <a:off x="7552625" y="2590777"/>
            <a:ext cx="292500" cy="1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48"/>
          <p:cNvCxnSpPr/>
          <p:nvPr/>
        </p:nvCxnSpPr>
        <p:spPr>
          <a:xfrm>
            <a:off x="7552625" y="2783377"/>
            <a:ext cx="292500" cy="2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48"/>
          <p:cNvCxnSpPr/>
          <p:nvPr/>
        </p:nvCxnSpPr>
        <p:spPr>
          <a:xfrm rot="10800000">
            <a:off x="5273799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48"/>
          <p:cNvCxnSpPr/>
          <p:nvPr/>
        </p:nvCxnSpPr>
        <p:spPr>
          <a:xfrm>
            <a:off x="5738276" y="5502426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48"/>
          <p:cNvCxnSpPr/>
          <p:nvPr/>
        </p:nvCxnSpPr>
        <p:spPr>
          <a:xfrm rot="10800000">
            <a:off x="5270846" y="32626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48"/>
          <p:cNvCxnSpPr/>
          <p:nvPr/>
        </p:nvCxnSpPr>
        <p:spPr>
          <a:xfrm>
            <a:off x="5735323" y="32577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48"/>
          <p:cNvSpPr/>
          <p:nvPr/>
        </p:nvSpPr>
        <p:spPr>
          <a:xfrm>
            <a:off x="7770774" y="3432625"/>
            <a:ext cx="11994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7770774" y="5916525"/>
            <a:ext cx="11994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6283860" y="3440575"/>
            <a:ext cx="12375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6283860" y="5924475"/>
            <a:ext cx="12375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8"/>
          <p:cNvSpPr txBox="1"/>
          <p:nvPr/>
        </p:nvSpPr>
        <p:spPr>
          <a:xfrm>
            <a:off x="6509748" y="3648929"/>
            <a:ext cx="785700" cy="185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641" name="Google Shape;641;p48"/>
          <p:cNvSpPr txBox="1"/>
          <p:nvPr/>
        </p:nvSpPr>
        <p:spPr>
          <a:xfrm>
            <a:off x="6509775" y="6069400"/>
            <a:ext cx="7857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DTLS</a:t>
            </a:r>
            <a:endParaRPr/>
          </a:p>
        </p:txBody>
      </p:sp>
      <p:cxnSp>
        <p:nvCxnSpPr>
          <p:cNvPr id="642" name="Google Shape;642;p48"/>
          <p:cNvCxnSpPr/>
          <p:nvPr/>
        </p:nvCxnSpPr>
        <p:spPr>
          <a:xfrm rot="10800000">
            <a:off x="6673247" y="55145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48"/>
          <p:cNvCxnSpPr/>
          <p:nvPr/>
        </p:nvCxnSpPr>
        <p:spPr>
          <a:xfrm>
            <a:off x="7137723" y="5507326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4" name="Google Shape;644;p48"/>
          <p:cNvCxnSpPr/>
          <p:nvPr/>
        </p:nvCxnSpPr>
        <p:spPr>
          <a:xfrm rot="10800000">
            <a:off x="6670294" y="32675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48"/>
          <p:cNvCxnSpPr/>
          <p:nvPr/>
        </p:nvCxnSpPr>
        <p:spPr>
          <a:xfrm>
            <a:off x="7134770" y="32626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48"/>
          <p:cNvSpPr txBox="1"/>
          <p:nvPr/>
        </p:nvSpPr>
        <p:spPr>
          <a:xfrm>
            <a:off x="7977600" y="3644029"/>
            <a:ext cx="785700" cy="185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647" name="Google Shape;647;p48"/>
          <p:cNvSpPr txBox="1"/>
          <p:nvPr/>
        </p:nvSpPr>
        <p:spPr>
          <a:xfrm>
            <a:off x="7977627" y="6064500"/>
            <a:ext cx="7857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cxnSp>
        <p:nvCxnSpPr>
          <p:cNvPr id="648" name="Google Shape;648;p48"/>
          <p:cNvCxnSpPr/>
          <p:nvPr/>
        </p:nvCxnSpPr>
        <p:spPr>
          <a:xfrm rot="10800000">
            <a:off x="8141099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48"/>
          <p:cNvCxnSpPr/>
          <p:nvPr/>
        </p:nvCxnSpPr>
        <p:spPr>
          <a:xfrm>
            <a:off x="8605576" y="5502426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48"/>
          <p:cNvCxnSpPr/>
          <p:nvPr/>
        </p:nvCxnSpPr>
        <p:spPr>
          <a:xfrm rot="10800000">
            <a:off x="8138146" y="32626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48"/>
          <p:cNvCxnSpPr/>
          <p:nvPr/>
        </p:nvCxnSpPr>
        <p:spPr>
          <a:xfrm>
            <a:off x="8602623" y="32577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Implemented in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CoapEndpoint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Separation of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bookkeeping</a:t>
            </a:r>
            <a:br>
              <a:rPr lang="en"/>
            </a:br>
            <a:r>
              <a:rPr lang="en"/>
              <a:t>and processing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Exchange</a:t>
            </a:r>
            <a:r>
              <a:rPr lang="en"/>
              <a:t>s</a:t>
            </a:r>
            <a:br>
              <a:rPr lang="en"/>
            </a:br>
            <a:r>
              <a:rPr lang="en"/>
              <a:t>carry state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</a:t>
            </a:r>
            <a:endParaRPr/>
          </a:p>
        </p:txBody>
      </p:sp>
      <p:sp>
        <p:nvSpPr>
          <p:cNvPr id="658" name="Google Shape;658;p49"/>
          <p:cNvSpPr/>
          <p:nvPr/>
        </p:nvSpPr>
        <p:spPr>
          <a:xfrm>
            <a:off x="3879100" y="226225"/>
            <a:ext cx="5133300" cy="6415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CoapEndpoint</a:t>
            </a:r>
            <a:endParaRPr/>
          </a:p>
        </p:txBody>
      </p:sp>
      <p:sp>
        <p:nvSpPr>
          <p:cNvPr id="659" name="Google Shape;659;p49"/>
          <p:cNvSpPr/>
          <p:nvPr/>
        </p:nvSpPr>
        <p:spPr>
          <a:xfrm>
            <a:off x="5380528" y="5103055"/>
            <a:ext cx="2218200" cy="388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MessageInterceptor</a:t>
            </a:r>
            <a:endParaRPr/>
          </a:p>
        </p:txBody>
      </p:sp>
      <p:sp>
        <p:nvSpPr>
          <p:cNvPr id="660" name="Google Shape;660;p49"/>
          <p:cNvSpPr/>
          <p:nvPr/>
        </p:nvSpPr>
        <p:spPr>
          <a:xfrm>
            <a:off x="5358664" y="5081191"/>
            <a:ext cx="2218200" cy="388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MessageInterceptor</a:t>
            </a:r>
            <a:endParaRPr/>
          </a:p>
        </p:txBody>
      </p:sp>
      <p:cxnSp>
        <p:nvCxnSpPr>
          <p:cNvPr id="661" name="Google Shape;661;p49"/>
          <p:cNvCxnSpPr/>
          <p:nvPr/>
        </p:nvCxnSpPr>
        <p:spPr>
          <a:xfrm>
            <a:off x="4603700" y="2584449"/>
            <a:ext cx="0" cy="79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49"/>
          <p:cNvSpPr/>
          <p:nvPr/>
        </p:nvSpPr>
        <p:spPr>
          <a:xfrm>
            <a:off x="5161750" y="4782431"/>
            <a:ext cx="676691" cy="276895"/>
          </a:xfrm>
          <a:custGeom>
            <a:rect b="b" l="l" r="r" t="t"/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63" name="Google Shape;663;p49"/>
          <p:cNvSpPr/>
          <p:nvPr/>
        </p:nvSpPr>
        <p:spPr>
          <a:xfrm rot="10800000">
            <a:off x="7053109" y="4505530"/>
            <a:ext cx="676691" cy="276895"/>
          </a:xfrm>
          <a:custGeom>
            <a:rect b="b" l="l" r="r" t="t"/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64" name="Google Shape;664;p49"/>
          <p:cNvSpPr/>
          <p:nvPr/>
        </p:nvSpPr>
        <p:spPr>
          <a:xfrm>
            <a:off x="5161750" y="3479142"/>
            <a:ext cx="676691" cy="276895"/>
          </a:xfrm>
          <a:custGeom>
            <a:rect b="b" l="l" r="r" t="t"/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65" name="Google Shape;665;p49"/>
          <p:cNvSpPr/>
          <p:nvPr/>
        </p:nvSpPr>
        <p:spPr>
          <a:xfrm flipH="1">
            <a:off x="7053109" y="3479127"/>
            <a:ext cx="676691" cy="276895"/>
          </a:xfrm>
          <a:custGeom>
            <a:rect b="b" l="l" r="r" t="t"/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666" name="Google Shape;666;p49"/>
          <p:cNvSpPr/>
          <p:nvPr/>
        </p:nvSpPr>
        <p:spPr>
          <a:xfrm rot="10800000">
            <a:off x="7053109" y="5457882"/>
            <a:ext cx="676691" cy="276895"/>
          </a:xfrm>
          <a:custGeom>
            <a:rect b="b" l="l" r="r" t="t"/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67" name="Google Shape;667;p49"/>
          <p:cNvSpPr/>
          <p:nvPr/>
        </p:nvSpPr>
        <p:spPr>
          <a:xfrm>
            <a:off x="5336700" y="3755639"/>
            <a:ext cx="2218200" cy="745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Matcher</a:t>
            </a:r>
            <a:endParaRPr/>
          </a:p>
        </p:txBody>
      </p:sp>
      <p:sp>
        <p:nvSpPr>
          <p:cNvPr id="668" name="Google Shape;668;p49"/>
          <p:cNvSpPr/>
          <p:nvPr/>
        </p:nvSpPr>
        <p:spPr>
          <a:xfrm>
            <a:off x="5336700" y="5059327"/>
            <a:ext cx="2218200" cy="388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MessageInterceptor</a:t>
            </a:r>
            <a:endParaRPr/>
          </a:p>
        </p:txBody>
      </p:sp>
      <p:sp>
        <p:nvSpPr>
          <p:cNvPr id="669" name="Google Shape;669;p49"/>
          <p:cNvSpPr txBox="1"/>
          <p:nvPr/>
        </p:nvSpPr>
        <p:spPr>
          <a:xfrm>
            <a:off x="5461422" y="4124300"/>
            <a:ext cx="19689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Deduplicator</a:t>
            </a:r>
            <a:endParaRPr/>
          </a:p>
        </p:txBody>
      </p:sp>
      <p:sp>
        <p:nvSpPr>
          <p:cNvPr id="670" name="Google Shape;670;p49"/>
          <p:cNvSpPr/>
          <p:nvPr/>
        </p:nvSpPr>
        <p:spPr>
          <a:xfrm>
            <a:off x="5336700" y="3153525"/>
            <a:ext cx="10398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1" name="Google Shape;671;p49"/>
          <p:cNvSpPr/>
          <p:nvPr/>
        </p:nvSpPr>
        <p:spPr>
          <a:xfrm>
            <a:off x="5336700" y="3374556"/>
            <a:ext cx="10398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sp>
        <p:nvSpPr>
          <p:cNvPr id="672" name="Google Shape;672;p49"/>
          <p:cNvSpPr/>
          <p:nvPr/>
        </p:nvSpPr>
        <p:spPr>
          <a:xfrm>
            <a:off x="6551400" y="4670677"/>
            <a:ext cx="10035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3" name="Google Shape;673;p49"/>
          <p:cNvSpPr/>
          <p:nvPr/>
        </p:nvSpPr>
        <p:spPr>
          <a:xfrm>
            <a:off x="6551400" y="5613277"/>
            <a:ext cx="10035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4" name="Google Shape;674;p49"/>
          <p:cNvSpPr/>
          <p:nvPr/>
        </p:nvSpPr>
        <p:spPr>
          <a:xfrm>
            <a:off x="6551400" y="3389127"/>
            <a:ext cx="10035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5" name="Google Shape;675;p49"/>
          <p:cNvSpPr/>
          <p:nvPr/>
        </p:nvSpPr>
        <p:spPr>
          <a:xfrm>
            <a:off x="5336700" y="4670677"/>
            <a:ext cx="10035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6" name="Google Shape;676;p49"/>
          <p:cNvSpPr/>
          <p:nvPr/>
        </p:nvSpPr>
        <p:spPr>
          <a:xfrm>
            <a:off x="4091000" y="2759387"/>
            <a:ext cx="10254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7" name="Google Shape;677;p49"/>
          <p:cNvSpPr/>
          <p:nvPr/>
        </p:nvSpPr>
        <p:spPr>
          <a:xfrm>
            <a:off x="4091000" y="2980425"/>
            <a:ext cx="10254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cxnSp>
        <p:nvCxnSpPr>
          <p:cNvPr id="678" name="Google Shape;678;p49"/>
          <p:cNvCxnSpPr/>
          <p:nvPr/>
        </p:nvCxnSpPr>
        <p:spPr>
          <a:xfrm rot="10800000">
            <a:off x="8288250" y="2669116"/>
            <a:ext cx="0" cy="79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49"/>
          <p:cNvSpPr/>
          <p:nvPr/>
        </p:nvSpPr>
        <p:spPr>
          <a:xfrm>
            <a:off x="7775550" y="2844063"/>
            <a:ext cx="1025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80" name="Google Shape;680;p49"/>
          <p:cNvSpPr/>
          <p:nvPr/>
        </p:nvSpPr>
        <p:spPr>
          <a:xfrm>
            <a:off x="7775550" y="3065100"/>
            <a:ext cx="1025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cxnSp>
        <p:nvCxnSpPr>
          <p:cNvPr id="681" name="Google Shape;681;p49"/>
          <p:cNvCxnSpPr>
            <a:stCxn id="682" idx="0"/>
          </p:cNvCxnSpPr>
          <p:nvPr/>
        </p:nvCxnSpPr>
        <p:spPr>
          <a:xfrm>
            <a:off x="4572150" y="391353"/>
            <a:ext cx="0" cy="110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49"/>
          <p:cNvSpPr/>
          <p:nvPr/>
        </p:nvSpPr>
        <p:spPr>
          <a:xfrm>
            <a:off x="4059300" y="496748"/>
            <a:ext cx="10254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84" name="Google Shape;684;p49"/>
          <p:cNvSpPr/>
          <p:nvPr/>
        </p:nvSpPr>
        <p:spPr>
          <a:xfrm>
            <a:off x="4059300" y="717786"/>
            <a:ext cx="10254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cxnSp>
        <p:nvCxnSpPr>
          <p:cNvPr id="685" name="Google Shape;685;p49"/>
          <p:cNvCxnSpPr/>
          <p:nvPr/>
        </p:nvCxnSpPr>
        <p:spPr>
          <a:xfrm rot="10800000">
            <a:off x="8278175" y="396175"/>
            <a:ext cx="0" cy="77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49"/>
          <p:cNvSpPr/>
          <p:nvPr/>
        </p:nvSpPr>
        <p:spPr>
          <a:xfrm>
            <a:off x="7765475" y="570977"/>
            <a:ext cx="1025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87" name="Google Shape;687;p49"/>
          <p:cNvSpPr/>
          <p:nvPr/>
        </p:nvSpPr>
        <p:spPr>
          <a:xfrm>
            <a:off x="7765475" y="792015"/>
            <a:ext cx="1025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sp>
        <p:nvSpPr>
          <p:cNvPr id="682" name="Google Shape;682;p49"/>
          <p:cNvSpPr/>
          <p:nvPr/>
        </p:nvSpPr>
        <p:spPr>
          <a:xfrm flipH="1" rot="10800000">
            <a:off x="4067700" y="54753"/>
            <a:ext cx="1008900" cy="336600"/>
          </a:xfrm>
          <a:prstGeom prst="upArrow">
            <a:avLst>
              <a:gd fmla="val 50000" name="adj1"/>
              <a:gd fmla="val 49177" name="adj2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9"/>
          <p:cNvSpPr/>
          <p:nvPr/>
        </p:nvSpPr>
        <p:spPr>
          <a:xfrm>
            <a:off x="7773575" y="44272"/>
            <a:ext cx="1008900" cy="336600"/>
          </a:xfrm>
          <a:prstGeom prst="upArrow">
            <a:avLst>
              <a:gd fmla="val 50000" name="adj1"/>
              <a:gd fmla="val 53596" name="adj2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9"/>
          <p:cNvSpPr/>
          <p:nvPr/>
        </p:nvSpPr>
        <p:spPr>
          <a:xfrm>
            <a:off x="4045400" y="1115053"/>
            <a:ext cx="4800900" cy="155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CoapStack</a:t>
            </a:r>
            <a:endParaRPr/>
          </a:p>
        </p:txBody>
      </p:sp>
      <p:sp>
        <p:nvSpPr>
          <p:cNvPr id="690" name="Google Shape;690;p49"/>
          <p:cNvSpPr/>
          <p:nvPr/>
        </p:nvSpPr>
        <p:spPr>
          <a:xfrm flipH="1" rot="10800000">
            <a:off x="4099100" y="5831800"/>
            <a:ext cx="1008900" cy="983400"/>
          </a:xfrm>
          <a:prstGeom prst="upArrow">
            <a:avLst>
              <a:gd fmla="val 50000" name="adj1"/>
              <a:gd fmla="val 18163" name="adj2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"/>
          <p:cNvSpPr/>
          <p:nvPr/>
        </p:nvSpPr>
        <p:spPr>
          <a:xfrm>
            <a:off x="7783650" y="5843799"/>
            <a:ext cx="1008900" cy="971400"/>
          </a:xfrm>
          <a:prstGeom prst="upArrow">
            <a:avLst>
              <a:gd fmla="val 50000" name="adj1"/>
              <a:gd fmla="val 20467" name="adj2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9"/>
          <p:cNvSpPr/>
          <p:nvPr/>
        </p:nvSpPr>
        <p:spPr>
          <a:xfrm>
            <a:off x="4045550" y="6075664"/>
            <a:ext cx="4800900" cy="388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</a:t>
            </a:r>
            <a:endParaRPr/>
          </a:p>
        </p:txBody>
      </p:sp>
      <p:sp>
        <p:nvSpPr>
          <p:cNvPr id="693" name="Google Shape;693;p49"/>
          <p:cNvSpPr/>
          <p:nvPr/>
        </p:nvSpPr>
        <p:spPr>
          <a:xfrm>
            <a:off x="4045400" y="3378850"/>
            <a:ext cx="1116600" cy="245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Outbox</a:t>
            </a:r>
            <a:br>
              <a:rPr lang="en"/>
            </a:br>
            <a:r>
              <a:rPr lang="en"/>
              <a:t>(Impl)</a:t>
            </a:r>
            <a:endParaRPr/>
          </a:p>
        </p:txBody>
      </p:sp>
      <p:sp>
        <p:nvSpPr>
          <p:cNvPr id="694" name="Google Shape;694;p49"/>
          <p:cNvSpPr txBox="1"/>
          <p:nvPr/>
        </p:nvSpPr>
        <p:spPr>
          <a:xfrm>
            <a:off x="4121600" y="5245702"/>
            <a:ext cx="963900" cy="5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br>
              <a:rPr lang="en"/>
            </a:br>
            <a:r>
              <a:rPr lang="en"/>
              <a:t>Serializer</a:t>
            </a:r>
            <a:endParaRPr/>
          </a:p>
        </p:txBody>
      </p:sp>
      <p:sp>
        <p:nvSpPr>
          <p:cNvPr id="695" name="Google Shape;695;p49"/>
          <p:cNvSpPr/>
          <p:nvPr/>
        </p:nvSpPr>
        <p:spPr>
          <a:xfrm>
            <a:off x="7729800" y="3378850"/>
            <a:ext cx="1116600" cy="245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Inbox</a:t>
            </a:r>
            <a:br>
              <a:rPr lang="en"/>
            </a:br>
            <a:r>
              <a:rPr lang="en"/>
              <a:t>Impl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</a:t>
            </a:r>
            <a:r>
              <a:rPr lang="en" sz="800">
                <a:solidFill>
                  <a:schemeClr val="dk1"/>
                </a:solidFill>
              </a:rPr>
              <a:t>RawDataChannel from element-connector)</a:t>
            </a:r>
            <a:endParaRPr sz="800"/>
          </a:p>
        </p:txBody>
      </p:sp>
      <p:sp>
        <p:nvSpPr>
          <p:cNvPr id="696" name="Google Shape;696;p49"/>
          <p:cNvSpPr txBox="1"/>
          <p:nvPr/>
        </p:nvSpPr>
        <p:spPr>
          <a:xfrm>
            <a:off x="7806150" y="5245702"/>
            <a:ext cx="963900" cy="5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br>
              <a:rPr lang="en"/>
            </a:br>
            <a:r>
              <a:rPr lang="en"/>
              <a:t>Parser</a:t>
            </a:r>
            <a:endParaRPr/>
          </a:p>
        </p:txBody>
      </p:sp>
      <p:sp>
        <p:nvSpPr>
          <p:cNvPr id="697" name="Google Shape;697;p49"/>
          <p:cNvSpPr/>
          <p:nvPr/>
        </p:nvSpPr>
        <p:spPr>
          <a:xfrm>
            <a:off x="7805975" y="6164075"/>
            <a:ext cx="944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98" name="Google Shape;698;p49"/>
          <p:cNvSpPr/>
          <p:nvPr/>
        </p:nvSpPr>
        <p:spPr>
          <a:xfrm>
            <a:off x="4141325" y="6164075"/>
            <a:ext cx="944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99" name="Google Shape;699;p49"/>
          <p:cNvSpPr txBox="1"/>
          <p:nvPr/>
        </p:nvSpPr>
        <p:spPr>
          <a:xfrm>
            <a:off x="4121750" y="1194551"/>
            <a:ext cx="16557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StackTopAdapter</a:t>
            </a:r>
            <a:endParaRPr/>
          </a:p>
        </p:txBody>
      </p:sp>
      <p:sp>
        <p:nvSpPr>
          <p:cNvPr id="700" name="Google Shape;700;p49"/>
          <p:cNvSpPr txBox="1"/>
          <p:nvPr/>
        </p:nvSpPr>
        <p:spPr>
          <a:xfrm>
            <a:off x="7114450" y="1206564"/>
            <a:ext cx="16557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MessageDeliverer</a:t>
            </a:r>
            <a:endParaRPr/>
          </a:p>
        </p:txBody>
      </p:sp>
      <p:sp>
        <p:nvSpPr>
          <p:cNvPr id="701" name="Google Shape;701;p49"/>
          <p:cNvSpPr txBox="1"/>
          <p:nvPr/>
        </p:nvSpPr>
        <p:spPr>
          <a:xfrm>
            <a:off x="4121650" y="1470343"/>
            <a:ext cx="4648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Blockwise Layer</a:t>
            </a:r>
            <a:endParaRPr/>
          </a:p>
        </p:txBody>
      </p:sp>
      <p:sp>
        <p:nvSpPr>
          <p:cNvPr id="702" name="Google Shape;702;p49"/>
          <p:cNvSpPr txBox="1"/>
          <p:nvPr/>
        </p:nvSpPr>
        <p:spPr>
          <a:xfrm>
            <a:off x="4121650" y="1747243"/>
            <a:ext cx="4648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Layer</a:t>
            </a:r>
            <a:endParaRPr/>
          </a:p>
        </p:txBody>
      </p:sp>
      <p:sp>
        <p:nvSpPr>
          <p:cNvPr id="703" name="Google Shape;703;p49"/>
          <p:cNvSpPr txBox="1"/>
          <p:nvPr/>
        </p:nvSpPr>
        <p:spPr>
          <a:xfrm>
            <a:off x="4121650" y="2024143"/>
            <a:ext cx="4648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Layer</a:t>
            </a:r>
            <a:endParaRPr/>
          </a:p>
        </p:txBody>
      </p:sp>
      <p:sp>
        <p:nvSpPr>
          <p:cNvPr id="704" name="Google Shape;704;p49"/>
          <p:cNvSpPr txBox="1"/>
          <p:nvPr/>
        </p:nvSpPr>
        <p:spPr>
          <a:xfrm>
            <a:off x="4121650" y="2301043"/>
            <a:ext cx="4648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Layer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50" y="0"/>
            <a:ext cx="4412350" cy="44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on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IoT 2014</a:t>
            </a:r>
            <a:endParaRPr/>
          </a:p>
        </p:txBody>
      </p:sp>
      <p:sp>
        <p:nvSpPr>
          <p:cNvPr id="711" name="Google Shape;711;p5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Matthias Kovatsch,</a:t>
            </a:r>
            <a:br>
              <a:rPr lang="en"/>
            </a:br>
            <a:r>
              <a:rPr lang="en"/>
              <a:t>Martin Lanter, and</a:t>
            </a:r>
            <a:br>
              <a:rPr lang="en"/>
            </a:br>
            <a:r>
              <a:rPr lang="en"/>
              <a:t>Zach Shelby.</a:t>
            </a:r>
            <a:br>
              <a:rPr lang="en"/>
            </a:br>
            <a:r>
              <a:rPr i="1" lang="en"/>
              <a:t>Scalable Cloud Services</a:t>
            </a:r>
            <a:br>
              <a:rPr i="1" lang="en"/>
            </a:br>
            <a:r>
              <a:rPr i="1" lang="en"/>
              <a:t>for the Internet of Things</a:t>
            </a:r>
            <a:r>
              <a:rPr lang="en"/>
              <a:t>.</a:t>
            </a:r>
            <a:br>
              <a:rPr lang="en"/>
            </a:br>
            <a:r>
              <a:rPr lang="en"/>
              <a:t>In Proc. IoT, Cambridge, MA, USA, 2014.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http://www.vs.inf.ethz.ch/publ/papers/mkovatsc-2014-iot-californium.pdf</a:t>
            </a:r>
            <a:endParaRPr sz="1700"/>
          </a:p>
        </p:txBody>
      </p:sp>
      <p:sp>
        <p:nvSpPr>
          <p:cNvPr id="712" name="Google Shape;712;p50"/>
          <p:cNvSpPr txBox="1"/>
          <p:nvPr/>
        </p:nvSpPr>
        <p:spPr>
          <a:xfrm rot="-5400000">
            <a:off x="3539600" y="1990350"/>
            <a:ext cx="2420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Requests per second</a:t>
            </a:r>
            <a:endParaRPr sz="1800"/>
          </a:p>
        </p:txBody>
      </p:sp>
      <p:sp>
        <p:nvSpPr>
          <p:cNvPr id="713" name="Google Shape;713;p50"/>
          <p:cNvSpPr txBox="1"/>
          <p:nvPr/>
        </p:nvSpPr>
        <p:spPr>
          <a:xfrm>
            <a:off x="5690800" y="2714175"/>
            <a:ext cx="180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Keep-Alive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concrete!</a:t>
            </a:r>
            <a:endParaRPr/>
          </a:p>
        </p:txBody>
      </p:sp>
      <p:pic>
        <p:nvPicPr>
          <p:cNvPr descr="http://img.roomeon.com/img/object/concrete-cube-construction-elements_dc2b2cff6c_xxl.png" id="719" name="Google Shape;7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00" y="274650"/>
            <a:ext cx="7288600" cy="7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725" name="Google Shape;725;p52"/>
          <p:cNvSpPr txBox="1"/>
          <p:nvPr>
            <p:ph idx="1" type="body"/>
          </p:nvPr>
        </p:nvSpPr>
        <p:spPr>
          <a:xfrm>
            <a:off x="457200" y="1600200"/>
            <a:ext cx="8386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Six repositories on GitHub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https://github.com/eclipse/californium</a:t>
            </a:r>
            <a:br>
              <a:rPr lang="en" sz="1800"/>
            </a:br>
            <a:r>
              <a:rPr lang="en" sz="1800"/>
              <a:t>Parent Maven POM with project metadata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https://github.com/eclipse/californium.element-connector</a:t>
            </a:r>
            <a:br>
              <a:rPr lang="en" sz="1800"/>
            </a:br>
            <a:r>
              <a:rPr lang="en" sz="1800"/>
              <a:t>Abstraction for datagram-based transports (UDP, DTLS)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https://github.com/eclipse/californium.scandium</a:t>
            </a:r>
            <a:br>
              <a:rPr lang="en" sz="1800"/>
            </a:br>
            <a:r>
              <a:rPr lang="en" sz="1800"/>
              <a:t>DTLS 1.2 implementation for network stage (DtlsConnector)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https://github.com/eclipse/californium.core</a:t>
            </a:r>
            <a:br>
              <a:rPr lang="en" sz="1800"/>
            </a:br>
            <a:r>
              <a:rPr lang="en" sz="1800"/>
              <a:t>Core libraries and example projects including Plugtest client/server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https://github.com/eclipse/californium.tools</a:t>
            </a:r>
            <a:br>
              <a:rPr lang="en" sz="1800"/>
            </a:br>
            <a:r>
              <a:rPr lang="en" sz="1800"/>
              <a:t>Stand-alone CoAP tools such as console client or RD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https://github.com/eclipse/californium.actinium</a:t>
            </a:r>
            <a:br>
              <a:rPr lang="en" sz="1800"/>
            </a:br>
            <a:r>
              <a:rPr lang="en" sz="1800"/>
              <a:t>App server for IoT mashups with JavaScript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Maven</a:t>
            </a:r>
            <a:endParaRPr/>
          </a:p>
        </p:txBody>
      </p:sp>
      <p:sp>
        <p:nvSpPr>
          <p:cNvPr id="731" name="Google Shape;731;p5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Maven artifacts are available at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https://repo.eclipse.org/content/repositories/californium-snapshots/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https://repo.eclipse.org/content/repositories/californium-releases/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releases at Maven Central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http://search.maven.org/#search|ga|1|californium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devoted presenters :-)</a:t>
            </a:r>
            <a:endParaRPr/>
          </a:p>
        </p:txBody>
      </p:sp>
      <p:grpSp>
        <p:nvGrpSpPr>
          <p:cNvPr id="71" name="Google Shape;71;p18"/>
          <p:cNvGrpSpPr/>
          <p:nvPr/>
        </p:nvGrpSpPr>
        <p:grpSpPr>
          <a:xfrm>
            <a:off x="7143157" y="4719953"/>
            <a:ext cx="1926745" cy="1934416"/>
            <a:chOff x="7304675" y="5013625"/>
            <a:chExt cx="1758300" cy="1765300"/>
          </a:xfrm>
        </p:grpSpPr>
        <p:pic>
          <p:nvPicPr>
            <p:cNvPr id="72" name="Google Shape;72;p18"/>
            <p:cNvPicPr preferRelativeResize="0"/>
            <p:nvPr/>
          </p:nvPicPr>
          <p:blipFill rotWithShape="1">
            <a:blip r:embed="rId3">
              <a:alphaModFix/>
            </a:blip>
            <a:srcRect b="11668" l="0" r="0" t="0"/>
            <a:stretch/>
          </p:blipFill>
          <p:spPr>
            <a:xfrm>
              <a:off x="7421950" y="5013625"/>
              <a:ext cx="1523750" cy="176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8"/>
            <p:cNvSpPr/>
            <p:nvPr/>
          </p:nvSpPr>
          <p:spPr>
            <a:xfrm>
              <a:off x="7304675" y="5020625"/>
              <a:ext cx="1758300" cy="1758300"/>
            </a:xfrm>
            <a:prstGeom prst="roundRect">
              <a:avLst>
                <a:gd fmla="val 16667" name="adj"/>
              </a:avLst>
            </a:prstGeom>
            <a:noFill/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Matthias Kovatsch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Researcher at ETH Zurich, Switzerland</a:t>
            </a:r>
            <a:br>
              <a:rPr lang="en"/>
            </a:br>
            <a:r>
              <a:rPr lang="en"/>
              <a:t>Focus on Web technology for the IoT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IETF contributor in CoRE and LWIG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Author of Californium (Cf),</a:t>
            </a:r>
            <a:br>
              <a:rPr lang="en"/>
            </a:br>
            <a:r>
              <a:rPr lang="en"/>
              <a:t>Erbium (Er), and Copper (Cu)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http://people.inf.ethz.ch/mkovatsc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sp>
        <p:nvSpPr>
          <p:cNvPr id="737" name="Google Shape;737;p5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chemeClr val="hlink"/>
                </a:solidFill>
                <a:hlinkClick r:id="rId3"/>
              </a:rPr>
              <a:t>https://github.com/eclipse/californium.core</a:t>
            </a:r>
            <a:endParaRPr sz="2900"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Libraries (“californium-” prefix)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californium-core</a:t>
            </a:r>
            <a:r>
              <a:rPr lang="en"/>
              <a:t>		CoAP, client, server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californium-osgi</a:t>
            </a:r>
            <a:r>
              <a:rPr lang="en"/>
              <a:t>		OSGi wrapper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californium-proxy</a:t>
            </a:r>
            <a:r>
              <a:rPr lang="en"/>
              <a:t>		HTTP cross-proxy</a:t>
            </a:r>
            <a:br>
              <a:rPr lang="en"/>
            </a:b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code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projects (“cf-” prefix)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sp>
        <p:nvSpPr>
          <p:cNvPr id="743" name="Google Shape;743;p5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 u="sng">
                <a:solidFill>
                  <a:schemeClr val="hlink"/>
                </a:solidFill>
                <a:hlinkClick r:id="rId3"/>
              </a:rPr>
              <a:t>https://github.com/eclipse/californium.core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Libraries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code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cf-android				</a:t>
            </a:r>
            <a:r>
              <a:rPr lang="en"/>
              <a:t>Android Studio project</a:t>
            </a:r>
            <a:endParaRPr b="1">
              <a:solidFill>
                <a:srgbClr val="FF99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cf-api-demo</a:t>
            </a:r>
            <a:r>
              <a:rPr lang="en"/>
              <a:t>			API call snippets</a:t>
            </a:r>
            <a:br>
              <a:rPr lang="en"/>
            </a:b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projects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sp>
        <p:nvSpPr>
          <p:cNvPr id="749" name="Google Shape;749;p56"/>
          <p:cNvSpPr txBox="1"/>
          <p:nvPr>
            <p:ph idx="1" type="body"/>
          </p:nvPr>
        </p:nvSpPr>
        <p:spPr>
          <a:xfrm>
            <a:off x="457200" y="1600200"/>
            <a:ext cx="8686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 u="sng">
                <a:solidFill>
                  <a:schemeClr val="hlink"/>
                </a:solidFill>
                <a:hlinkClick r:id="rId3"/>
              </a:rPr>
              <a:t>https://github.com/eclipse/californium.core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Libraries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code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projects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cf-helloworld-client</a:t>
            </a:r>
            <a:r>
              <a:rPr lang="en"/>
              <a:t>	basic GET client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cf-helloworld-server</a:t>
            </a:r>
            <a:r>
              <a:rPr lang="en"/>
              <a:t>	basic server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cf-plugtest-checker</a:t>
            </a:r>
            <a:r>
              <a:rPr lang="en"/>
              <a:t>	tests Plugtest servers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cf-plugtest-client</a:t>
            </a:r>
            <a:r>
              <a:rPr lang="en"/>
              <a:t>		tests client functionality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cf-plugtest-server</a:t>
            </a:r>
            <a:r>
              <a:rPr lang="en"/>
              <a:t>	tests server functionality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cf-benchmark</a:t>
            </a:r>
            <a:r>
              <a:rPr lang="en"/>
              <a:t>			performance tests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cf-secure</a:t>
            </a:r>
            <a:r>
              <a:rPr lang="en"/>
              <a:t>				imports Scandium (DTLS)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cf-proxy</a:t>
            </a:r>
            <a:r>
              <a:rPr lang="en"/>
              <a:t>					imports californium-proxy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API</a:t>
            </a:r>
            <a:endParaRPr/>
          </a:p>
        </p:txBody>
      </p:sp>
      <p:sp>
        <p:nvSpPr>
          <p:cNvPr id="755" name="Google Shape;755;p5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Important classes </a:t>
            </a:r>
            <a:r>
              <a:rPr lang="en" sz="1800"/>
              <a:t>(see org.eclipse.californium.core)</a:t>
            </a:r>
            <a:endParaRPr sz="18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CoapServer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CoapResource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CoapExchange</a:t>
            </a:r>
            <a:br>
              <a:rPr b="1" lang="en" sz="2400">
                <a:solidFill>
                  <a:srgbClr val="FF99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Implement custom resources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by extending </a:t>
            </a:r>
            <a:r>
              <a:rPr b="1" lang="en" sz="2400">
                <a:solidFill>
                  <a:srgbClr val="FF9900"/>
                </a:solidFill>
              </a:rPr>
              <a:t>CoapResource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Add resources to server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Start server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API - resources</a:t>
            </a:r>
            <a:endParaRPr/>
          </a:p>
        </p:txBody>
      </p:sp>
      <p:sp>
        <p:nvSpPr>
          <p:cNvPr id="761" name="Google Shape;761;p5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import static</a:t>
            </a:r>
            <a:r>
              <a:rPr lang="en" sz="1400">
                <a:solidFill>
                  <a:srgbClr val="000000"/>
                </a:solidFill>
              </a:rPr>
              <a:t> org.eclipse.californium.core.coap.CoAP.ResponseCode.*; </a:t>
            </a:r>
            <a:r>
              <a:rPr b="1" lang="en" sz="1400">
                <a:solidFill>
                  <a:srgbClr val="38761D"/>
                </a:solidFill>
              </a:rPr>
              <a:t>// shortcuts</a:t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900FF"/>
                </a:solidFill>
              </a:rPr>
              <a:t>public class</a:t>
            </a:r>
            <a:r>
              <a:rPr lang="en" sz="1400"/>
              <a:t> MyResource </a:t>
            </a:r>
            <a:r>
              <a:rPr b="1" lang="en" sz="1400">
                <a:solidFill>
                  <a:srgbClr val="9900FF"/>
                </a:solidFill>
              </a:rPr>
              <a:t>extends </a:t>
            </a:r>
            <a:r>
              <a:rPr b="1" lang="en" sz="1400">
                <a:solidFill>
                  <a:srgbClr val="FF9900"/>
                </a:solidFill>
              </a:rPr>
              <a:t>CoapResource </a:t>
            </a:r>
            <a:r>
              <a:rPr b="1" lang="en" sz="1400"/>
              <a:t>{</a:t>
            </a:r>
            <a:endParaRPr b="1"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endParaRPr sz="14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b="1" lang="en" sz="1400">
                <a:solidFill>
                  <a:srgbClr val="FF9900"/>
                </a:solidFill>
              </a:rPr>
              <a:t>handleGET</a:t>
            </a:r>
            <a:r>
              <a:rPr lang="en" sz="1400"/>
              <a:t>(</a:t>
            </a:r>
            <a:r>
              <a:rPr b="1" lang="en" sz="1400">
                <a:solidFill>
                  <a:srgbClr val="FF9900"/>
                </a:solidFill>
              </a:rPr>
              <a:t>CoapExchange</a:t>
            </a:r>
            <a:r>
              <a:rPr lang="en" sz="1400"/>
              <a:t> exchange) </a:t>
            </a:r>
            <a:r>
              <a:rPr b="1" lang="en" sz="1400"/>
              <a:t>{</a:t>
            </a:r>
            <a:endParaRPr b="1"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exchange.</a:t>
            </a:r>
            <a:r>
              <a:rPr b="1" lang="en" sz="1400">
                <a:solidFill>
                  <a:srgbClr val="FF9900"/>
                </a:solidFill>
              </a:rPr>
              <a:t>respond(</a:t>
            </a:r>
            <a:r>
              <a:rPr lang="en" sz="1400"/>
              <a:t>"hello world"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; </a:t>
            </a:r>
            <a:r>
              <a:rPr b="1" lang="en" sz="1400">
                <a:solidFill>
                  <a:srgbClr val="38761D"/>
                </a:solidFill>
              </a:rPr>
              <a:t>// reply with 2.05 payload (text/plain)</a:t>
            </a:r>
            <a:endParaRPr b="1" sz="14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endParaRPr sz="14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b="1" lang="en" sz="1400">
                <a:solidFill>
                  <a:srgbClr val="FF9900"/>
                </a:solidFill>
              </a:rPr>
              <a:t>handlePOST</a:t>
            </a:r>
            <a:r>
              <a:rPr lang="en" sz="1400"/>
              <a:t>(</a:t>
            </a:r>
            <a:r>
              <a:rPr b="1" lang="en" sz="1400">
                <a:solidFill>
                  <a:srgbClr val="FF9900"/>
                </a:solidFill>
              </a:rPr>
              <a:t>CoapExchange</a:t>
            </a:r>
            <a:r>
              <a:rPr lang="en" sz="1400"/>
              <a:t> exchange) </a:t>
            </a:r>
            <a:r>
              <a:rPr b="1" lang="en" sz="1400"/>
              <a:t>{</a:t>
            </a:r>
            <a:endParaRPr b="1"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exchange.</a:t>
            </a:r>
            <a:r>
              <a:rPr b="1" lang="en" sz="1400">
                <a:solidFill>
                  <a:srgbClr val="FF9900"/>
                </a:solidFill>
              </a:rPr>
              <a:t>accept()</a:t>
            </a:r>
            <a:r>
              <a:rPr lang="en" sz="1400"/>
              <a:t>; </a:t>
            </a:r>
            <a:r>
              <a:rPr b="1" lang="en" sz="1400">
                <a:solidFill>
                  <a:srgbClr val="38761D"/>
                </a:solidFill>
              </a:rPr>
              <a:t>// make it a separate response</a:t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</a:t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if</a:t>
            </a:r>
            <a:r>
              <a:rPr lang="en" sz="1400"/>
              <a:t> (exchange.</a:t>
            </a:r>
            <a:r>
              <a:rPr b="1" lang="en" sz="1400">
                <a:solidFill>
                  <a:srgbClr val="FF9900"/>
                </a:solidFill>
              </a:rPr>
              <a:t>getRequestOptions()</a:t>
            </a:r>
            <a:r>
              <a:rPr lang="en" sz="1400"/>
              <a:t>.</a:t>
            </a:r>
            <a:r>
              <a:rPr b="1" lang="en" sz="1400"/>
              <a:t>...</a:t>
            </a:r>
            <a:r>
              <a:rPr lang="en" sz="1400"/>
              <a:t>) </a:t>
            </a:r>
            <a:r>
              <a:rPr b="1" lang="en" sz="1400"/>
              <a:t>{</a:t>
            </a:r>
            <a:endParaRPr b="1"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r>
              <a:rPr b="1" lang="en" sz="1400">
                <a:solidFill>
                  <a:srgbClr val="38761D"/>
                </a:solidFill>
              </a:rPr>
              <a:t>// do something specific to the request options</a:t>
            </a:r>
            <a:endParaRPr b="1" sz="1400">
              <a:solidFill>
                <a:srgbClr val="38761D"/>
              </a:solidFill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exchange.</a:t>
            </a:r>
            <a:r>
              <a:rPr b="1" lang="en" sz="1400">
                <a:solidFill>
                  <a:srgbClr val="FF9900"/>
                </a:solidFill>
              </a:rPr>
              <a:t>respond(</a:t>
            </a:r>
            <a:r>
              <a:rPr lang="en" sz="1400">
                <a:solidFill>
                  <a:srgbClr val="0000FF"/>
                </a:solidFill>
              </a:rPr>
              <a:t>CREATED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; </a:t>
            </a:r>
            <a:r>
              <a:rPr b="1" lang="en" sz="1400">
                <a:solidFill>
                  <a:srgbClr val="38761D"/>
                </a:solidFill>
              </a:rPr>
              <a:t>// reply with response code only (shortcut)</a:t>
            </a:r>
            <a:endParaRPr b="1" sz="14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API - creation</a:t>
            </a:r>
            <a:endParaRPr/>
          </a:p>
        </p:txBody>
      </p:sp>
      <p:sp>
        <p:nvSpPr>
          <p:cNvPr id="767" name="Google Shape;767;p5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</a:rPr>
              <a:t>public static void</a:t>
            </a:r>
            <a:r>
              <a:rPr lang="en" sz="2400"/>
              <a:t> main(String[] args) </a:t>
            </a:r>
            <a:r>
              <a:rPr b="1" lang="en" sz="2400"/>
              <a:t>{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</a:rPr>
              <a:t>CoapServer</a:t>
            </a:r>
            <a:r>
              <a:rPr lang="en" sz="2400"/>
              <a:t> server = </a:t>
            </a:r>
            <a:r>
              <a:rPr b="1" lang="en" sz="2400">
                <a:solidFill>
                  <a:srgbClr val="9900FF"/>
                </a:solidFill>
              </a:rPr>
              <a:t>new </a:t>
            </a:r>
            <a:r>
              <a:rPr b="1" lang="en" sz="2400">
                <a:solidFill>
                  <a:srgbClr val="FF9900"/>
                </a:solidFill>
              </a:rPr>
              <a:t>CoapServer</a:t>
            </a:r>
            <a:r>
              <a:rPr lang="en" sz="2400"/>
              <a:t>();</a:t>
            </a:r>
            <a:endParaRPr sz="2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server.</a:t>
            </a:r>
            <a:r>
              <a:rPr b="1" lang="en" sz="2400">
                <a:solidFill>
                  <a:srgbClr val="FF9900"/>
                </a:solidFill>
              </a:rPr>
              <a:t>add(</a:t>
            </a:r>
            <a:r>
              <a:rPr b="1" lang="en" sz="2400">
                <a:solidFill>
                  <a:srgbClr val="9900FF"/>
                </a:solidFill>
              </a:rPr>
              <a:t>new</a:t>
            </a:r>
            <a:r>
              <a:rPr lang="en" sz="2400"/>
              <a:t> MyResource(</a:t>
            </a:r>
            <a:r>
              <a:rPr lang="en" sz="2400">
                <a:solidFill>
                  <a:srgbClr val="0000FF"/>
                </a:solidFill>
              </a:rPr>
              <a:t>"hello"</a:t>
            </a:r>
            <a:r>
              <a:rPr lang="en" sz="2400"/>
              <a:t>)</a:t>
            </a:r>
            <a:r>
              <a:rPr b="1" lang="en" sz="2400">
                <a:solidFill>
                  <a:srgbClr val="FF9900"/>
                </a:solidFill>
              </a:rPr>
              <a:t>)</a:t>
            </a:r>
            <a:r>
              <a:rPr lang="en" sz="2400"/>
              <a:t>;</a:t>
            </a:r>
            <a:endParaRPr sz="2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server.</a:t>
            </a:r>
            <a:r>
              <a:rPr b="1" lang="en" sz="2400">
                <a:solidFill>
                  <a:srgbClr val="FF9900"/>
                </a:solidFill>
              </a:rPr>
              <a:t>start()</a:t>
            </a:r>
            <a:r>
              <a:rPr lang="en" sz="2400"/>
              <a:t>; </a:t>
            </a:r>
            <a:r>
              <a:rPr b="1" lang="en" sz="2400">
                <a:solidFill>
                  <a:srgbClr val="38761D"/>
                </a:solidFill>
              </a:rPr>
              <a:t>// does all the magic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}</a:t>
            </a:r>
            <a:endParaRPr b="1"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API</a:t>
            </a:r>
            <a:endParaRPr/>
          </a:p>
        </p:txBody>
      </p:sp>
      <p:sp>
        <p:nvSpPr>
          <p:cNvPr id="773" name="Google Shape;773;p6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Important classes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CoapClient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CoapHandler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CoapResponse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CoapObserveRelation</a:t>
            </a:r>
            <a:br>
              <a:rPr b="1" lang="en" sz="2400">
                <a:solidFill>
                  <a:srgbClr val="FF99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Instantiate </a:t>
            </a:r>
            <a:r>
              <a:rPr b="1" lang="en" sz="2400">
                <a:solidFill>
                  <a:srgbClr val="FF9900"/>
                </a:solidFill>
              </a:rPr>
              <a:t>CoapClient</a:t>
            </a:r>
            <a:r>
              <a:rPr lang="en" sz="2400">
                <a:solidFill>
                  <a:srgbClr val="000000"/>
                </a:solidFill>
              </a:rPr>
              <a:t> with target URI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Use offered methods </a:t>
            </a:r>
            <a:r>
              <a:rPr lang="en" sz="2400">
                <a:solidFill>
                  <a:srgbClr val="FF9900"/>
                </a:solidFill>
              </a:rPr>
              <a:t>get()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put()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post()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delete()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observe()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validate()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discover()</a:t>
            </a:r>
            <a:r>
              <a:rPr lang="en" sz="2400">
                <a:solidFill>
                  <a:srgbClr val="000000"/>
                </a:solidFill>
              </a:rPr>
              <a:t>, or </a:t>
            </a:r>
            <a:r>
              <a:rPr lang="en" sz="2400">
                <a:solidFill>
                  <a:srgbClr val="FF9900"/>
                </a:solidFill>
              </a:rPr>
              <a:t>ping()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/>
              <a:t>Optionally define </a:t>
            </a:r>
            <a:r>
              <a:rPr b="1" lang="en" sz="2400">
                <a:solidFill>
                  <a:srgbClr val="FF9900"/>
                </a:solidFill>
              </a:rPr>
              <a:t>CoapHandler</a:t>
            </a:r>
            <a:r>
              <a:rPr lang="en" sz="2400"/>
              <a:t> for</a:t>
            </a:r>
            <a:br>
              <a:rPr lang="en" sz="2400"/>
            </a:br>
            <a:r>
              <a:rPr lang="en" sz="2400"/>
              <a:t>asynchronous requests and observe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API - synchronous</a:t>
            </a:r>
            <a:endParaRPr/>
          </a:p>
        </p:txBody>
      </p:sp>
      <p:sp>
        <p:nvSpPr>
          <p:cNvPr id="779" name="Google Shape;779;p6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public static void</a:t>
            </a:r>
            <a:r>
              <a:rPr lang="en" sz="1400"/>
              <a:t> main(String[] args) </a:t>
            </a:r>
            <a:r>
              <a:rPr b="1" lang="en" sz="1400"/>
              <a:t>{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	</a:t>
            </a:r>
            <a:r>
              <a:rPr b="1" lang="en" sz="1400">
                <a:solidFill>
                  <a:srgbClr val="FF9900"/>
                </a:solidFill>
              </a:rPr>
              <a:t>CoapClient </a:t>
            </a:r>
            <a:r>
              <a:rPr lang="en" sz="1400"/>
              <a:t>client1 = </a:t>
            </a:r>
            <a:r>
              <a:rPr b="1" lang="en" sz="1400">
                <a:solidFill>
                  <a:srgbClr val="9900FF"/>
                </a:solidFill>
              </a:rPr>
              <a:t>new </a:t>
            </a:r>
            <a:r>
              <a:rPr b="1" lang="en" sz="1400">
                <a:solidFill>
                  <a:srgbClr val="FF9900"/>
                </a:solidFill>
              </a:rPr>
              <a:t>CoapClient</a:t>
            </a:r>
            <a:r>
              <a:rPr lang="en" sz="1400"/>
              <a:t>(</a:t>
            </a:r>
            <a:r>
              <a:rPr lang="en" sz="1400">
                <a:solidFill>
                  <a:srgbClr val="0000FF"/>
                </a:solidFill>
              </a:rPr>
              <a:t>"coap://iot.eclipse.org:5683/multi-format"</a:t>
            </a:r>
            <a:r>
              <a:rPr lang="en" sz="1400"/>
              <a:t>);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	String text = client1.</a:t>
            </a:r>
            <a:r>
              <a:rPr b="1" lang="en" sz="1400">
                <a:solidFill>
                  <a:srgbClr val="FF9900"/>
                </a:solidFill>
              </a:rPr>
              <a:t>get()</a:t>
            </a:r>
            <a:r>
              <a:rPr lang="en" sz="1400"/>
              <a:t>.getResponseText(); </a:t>
            </a:r>
            <a:r>
              <a:rPr b="1" lang="en" sz="1400">
                <a:solidFill>
                  <a:srgbClr val="38761D"/>
                </a:solidFill>
              </a:rPr>
              <a:t>// blocking call</a:t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String xml = client1.</a:t>
            </a:r>
            <a:r>
              <a:rPr b="1" lang="en" sz="1400">
                <a:solidFill>
                  <a:srgbClr val="FF9900"/>
                </a:solidFill>
              </a:rPr>
              <a:t>get(</a:t>
            </a:r>
            <a:r>
              <a:rPr lang="en" sz="1400">
                <a:solidFill>
                  <a:srgbClr val="0000FF"/>
                </a:solidFill>
              </a:rPr>
              <a:t>APPLICATION_XML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.getResponseText();</a:t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CoapClient </a:t>
            </a:r>
            <a:r>
              <a:rPr lang="en" sz="1400"/>
              <a:t>client2 = </a:t>
            </a:r>
            <a:r>
              <a:rPr b="1" lang="en" sz="1400">
                <a:solidFill>
                  <a:srgbClr val="9900FF"/>
                </a:solidFill>
              </a:rPr>
              <a:t>new </a:t>
            </a:r>
            <a:r>
              <a:rPr b="1" lang="en" sz="1400">
                <a:solidFill>
                  <a:srgbClr val="FF9900"/>
                </a:solidFill>
              </a:rPr>
              <a:t>CoapClient</a:t>
            </a:r>
            <a:r>
              <a:rPr lang="en" sz="1400"/>
              <a:t>(</a:t>
            </a:r>
            <a:r>
              <a:rPr lang="en" sz="1400">
                <a:solidFill>
                  <a:srgbClr val="0000FF"/>
                </a:solidFill>
              </a:rPr>
              <a:t>"coap://iot.eclipse.org:5683/test"</a:t>
            </a:r>
            <a:r>
              <a:rPr lang="en" sz="1400"/>
              <a:t>);</a:t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CoapResponse</a:t>
            </a:r>
            <a:r>
              <a:rPr lang="en" sz="1400">
                <a:solidFill>
                  <a:srgbClr val="000000"/>
                </a:solidFill>
              </a:rPr>
              <a:t> resp = client2.</a:t>
            </a:r>
            <a:r>
              <a:rPr b="1" lang="en" sz="1400">
                <a:solidFill>
                  <a:srgbClr val="FF9900"/>
                </a:solidFill>
              </a:rPr>
              <a:t>put(</a:t>
            </a:r>
            <a:r>
              <a:rPr lang="en" sz="1400">
                <a:solidFill>
                  <a:srgbClr val="0000FF"/>
                </a:solidFill>
              </a:rPr>
              <a:t>"payload"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0000FF"/>
                </a:solidFill>
              </a:rPr>
              <a:t>TEXT_PLAIN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>
                <a:solidFill>
                  <a:srgbClr val="000000"/>
                </a:solidFill>
              </a:rPr>
              <a:t>; </a:t>
            </a:r>
            <a:r>
              <a:rPr b="1" lang="en" sz="1400">
                <a:solidFill>
                  <a:srgbClr val="38761D"/>
                </a:solidFill>
              </a:rPr>
              <a:t>// for response details</a:t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System.out.println( resp.</a:t>
            </a:r>
            <a:r>
              <a:rPr b="1" lang="en" sz="1400">
                <a:solidFill>
                  <a:srgbClr val="FF9900"/>
                </a:solidFill>
              </a:rPr>
              <a:t>isSuccess()</a:t>
            </a:r>
            <a:r>
              <a:rPr lang="en" sz="1400"/>
              <a:t> );</a:t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System.out.println( resp.</a:t>
            </a:r>
            <a:r>
              <a:rPr b="1" lang="en" sz="1400">
                <a:solidFill>
                  <a:srgbClr val="FF9900"/>
                </a:solidFill>
              </a:rPr>
              <a:t>getOptions()</a:t>
            </a:r>
            <a:r>
              <a:rPr lang="en" sz="1400"/>
              <a:t> );</a:t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client2.</a:t>
            </a:r>
            <a:r>
              <a:rPr b="1" lang="en" sz="1400">
                <a:solidFill>
                  <a:srgbClr val="FF9900"/>
                </a:solidFill>
              </a:rPr>
              <a:t>useNONs()</a:t>
            </a:r>
            <a:r>
              <a:rPr lang="en" sz="1400"/>
              <a:t>;  </a:t>
            </a:r>
            <a:r>
              <a:rPr b="1" lang="en" sz="1400">
                <a:solidFill>
                  <a:srgbClr val="38761D"/>
                </a:solidFill>
              </a:rPr>
              <a:t>// use autocomplete to see more methods</a:t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client2.</a:t>
            </a:r>
            <a:r>
              <a:rPr b="1" lang="en" sz="1400">
                <a:solidFill>
                  <a:srgbClr val="FF9900"/>
                </a:solidFill>
              </a:rPr>
              <a:t>delete()</a:t>
            </a:r>
            <a:r>
              <a:rPr lang="en" sz="1400"/>
              <a:t>;</a:t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client2.</a:t>
            </a:r>
            <a:r>
              <a:rPr b="1" lang="en" sz="1400">
                <a:solidFill>
                  <a:srgbClr val="FF9900"/>
                </a:solidFill>
              </a:rPr>
              <a:t>useCONs()</a:t>
            </a:r>
            <a:r>
              <a:rPr lang="en" sz="1400"/>
              <a:t>.</a:t>
            </a:r>
            <a:r>
              <a:rPr b="1" lang="en" sz="1400">
                <a:solidFill>
                  <a:srgbClr val="FF9900"/>
                </a:solidFill>
              </a:rPr>
              <a:t>useEarlyNegotiation(</a:t>
            </a:r>
            <a:r>
              <a:rPr lang="en" sz="1400"/>
              <a:t>32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.</a:t>
            </a:r>
            <a:r>
              <a:rPr b="1" lang="en" sz="1400">
                <a:solidFill>
                  <a:srgbClr val="FF9900"/>
                </a:solidFill>
              </a:rPr>
              <a:t>get()</a:t>
            </a:r>
            <a:r>
              <a:rPr lang="en" sz="1400"/>
              <a:t>; </a:t>
            </a:r>
            <a:r>
              <a:rPr b="1" lang="en" sz="1400">
                <a:solidFill>
                  <a:srgbClr val="38761D"/>
                </a:solidFill>
              </a:rPr>
              <a:t>// it is a fluent API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API - asynchronous</a:t>
            </a:r>
            <a:endParaRPr/>
          </a:p>
        </p:txBody>
      </p:sp>
      <p:sp>
        <p:nvSpPr>
          <p:cNvPr id="785" name="Google Shape;785;p6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public static void</a:t>
            </a:r>
            <a:r>
              <a:rPr lang="en" sz="1400"/>
              <a:t> main(String[] args) </a:t>
            </a:r>
            <a:r>
              <a:rPr b="1" lang="en" sz="1400"/>
              <a:t>{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	</a:t>
            </a:r>
            <a:r>
              <a:rPr b="1" lang="en" sz="1400">
                <a:solidFill>
                  <a:srgbClr val="FF9900"/>
                </a:solidFill>
              </a:rPr>
              <a:t>CoapClient </a:t>
            </a:r>
            <a:r>
              <a:rPr lang="en" sz="1400"/>
              <a:t>client = </a:t>
            </a:r>
            <a:r>
              <a:rPr b="1" lang="en" sz="1400">
                <a:solidFill>
                  <a:srgbClr val="9900FF"/>
                </a:solidFill>
              </a:rPr>
              <a:t>new </a:t>
            </a:r>
            <a:r>
              <a:rPr b="1" lang="en" sz="1400">
                <a:solidFill>
                  <a:srgbClr val="FF9900"/>
                </a:solidFill>
              </a:rPr>
              <a:t>CoapClient</a:t>
            </a:r>
            <a:r>
              <a:rPr lang="en" sz="1400"/>
              <a:t>(</a:t>
            </a:r>
            <a:r>
              <a:rPr lang="en" sz="1400">
                <a:solidFill>
                  <a:srgbClr val="0000FF"/>
                </a:solidFill>
              </a:rPr>
              <a:t>"coap://iot.eclipse.org:5683/separate"</a:t>
            </a:r>
            <a:r>
              <a:rPr lang="en" sz="1400"/>
              <a:t>);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	client.</a:t>
            </a:r>
            <a:r>
              <a:rPr b="1" lang="en" sz="1400">
                <a:solidFill>
                  <a:srgbClr val="FF9900"/>
                </a:solidFill>
              </a:rPr>
              <a:t>get(</a:t>
            </a:r>
            <a:r>
              <a:rPr b="1" lang="en" sz="1400">
                <a:solidFill>
                  <a:srgbClr val="9900FF"/>
                </a:solidFill>
              </a:rPr>
              <a:t>new</a:t>
            </a:r>
            <a:r>
              <a:rPr lang="en" sz="1400"/>
              <a:t> </a:t>
            </a:r>
            <a:r>
              <a:rPr b="1" lang="en" sz="1400">
                <a:solidFill>
                  <a:srgbClr val="FF9900"/>
                </a:solidFill>
              </a:rPr>
              <a:t>CoapHandler</a:t>
            </a:r>
            <a:r>
              <a:rPr lang="en" sz="1400"/>
              <a:t>() </a:t>
            </a:r>
            <a:r>
              <a:rPr b="1" lang="en" sz="1400"/>
              <a:t>{ </a:t>
            </a:r>
            <a:r>
              <a:rPr b="1" lang="en" sz="1400">
                <a:solidFill>
                  <a:srgbClr val="38761D"/>
                </a:solidFill>
              </a:rPr>
              <a:t>// e.g., anonymous inner class</a:t>
            </a:r>
            <a:endParaRPr b="1"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r>
              <a:rPr lang="en" sz="1400"/>
              <a:t> </a:t>
            </a: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b="1" lang="en" sz="1400">
                <a:solidFill>
                  <a:srgbClr val="FF9900"/>
                </a:solidFill>
              </a:rPr>
              <a:t>onLoad(</a:t>
            </a:r>
            <a:r>
              <a:rPr lang="en" sz="1400"/>
              <a:t>CoapResponse response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 </a:t>
            </a:r>
            <a:r>
              <a:rPr b="1" lang="en" sz="1400"/>
              <a:t>{ </a:t>
            </a:r>
            <a:r>
              <a:rPr b="1" lang="en" sz="1400">
                <a:solidFill>
                  <a:srgbClr val="38761D"/>
                </a:solidFill>
              </a:rPr>
              <a:t>// also error resp.</a:t>
            </a:r>
            <a:endParaRPr b="1" sz="14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System.out.println( response.getResponseText() );</a:t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r>
              <a:rPr lang="en" sz="1400"/>
              <a:t> </a:t>
            </a: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b="1" lang="en" sz="1400">
                <a:solidFill>
                  <a:srgbClr val="FF9900"/>
                </a:solidFill>
              </a:rPr>
              <a:t>onError()</a:t>
            </a:r>
            <a:r>
              <a:rPr lang="en" sz="1400"/>
              <a:t> </a:t>
            </a:r>
            <a:r>
              <a:rPr b="1" lang="en" sz="1400"/>
              <a:t>{ </a:t>
            </a:r>
            <a:r>
              <a:rPr b="1" lang="en" sz="1400">
                <a:solidFill>
                  <a:srgbClr val="38761D"/>
                </a:solidFill>
              </a:rPr>
              <a:t>// I/O errors and timeouts</a:t>
            </a:r>
            <a:endParaRPr b="1" sz="14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System.err.println(</a:t>
            </a:r>
            <a:r>
              <a:rPr lang="en" sz="1400">
                <a:solidFill>
                  <a:srgbClr val="0000FF"/>
                </a:solidFill>
              </a:rPr>
              <a:t>"Failed"</a:t>
            </a:r>
            <a:r>
              <a:rPr lang="en" sz="1400"/>
              <a:t>);</a:t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;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API - observe</a:t>
            </a:r>
            <a:endParaRPr/>
          </a:p>
        </p:txBody>
      </p:sp>
      <p:sp>
        <p:nvSpPr>
          <p:cNvPr id="791" name="Google Shape;791;p6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public static void</a:t>
            </a:r>
            <a:r>
              <a:rPr lang="en" sz="1400"/>
              <a:t> main(String[] args) </a:t>
            </a:r>
            <a:r>
              <a:rPr b="1" lang="en" sz="1400"/>
              <a:t>{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	</a:t>
            </a:r>
            <a:r>
              <a:rPr b="1" lang="en" sz="1400">
                <a:solidFill>
                  <a:srgbClr val="FF9900"/>
                </a:solidFill>
              </a:rPr>
              <a:t>CoapClient </a:t>
            </a:r>
            <a:r>
              <a:rPr lang="en" sz="1400"/>
              <a:t>client = </a:t>
            </a:r>
            <a:r>
              <a:rPr b="1" lang="en" sz="1400">
                <a:solidFill>
                  <a:srgbClr val="9900FF"/>
                </a:solidFill>
              </a:rPr>
              <a:t>new </a:t>
            </a:r>
            <a:r>
              <a:rPr b="1" lang="en" sz="1400">
                <a:solidFill>
                  <a:srgbClr val="FF9900"/>
                </a:solidFill>
              </a:rPr>
              <a:t>CoapClient</a:t>
            </a:r>
            <a:r>
              <a:rPr lang="en" sz="1400"/>
              <a:t>(</a:t>
            </a:r>
            <a:r>
              <a:rPr lang="en" sz="1400">
                <a:solidFill>
                  <a:srgbClr val="0000FF"/>
                </a:solidFill>
              </a:rPr>
              <a:t>"coap://iot.eclipse.org:5683/obs"</a:t>
            </a:r>
            <a:r>
              <a:rPr lang="en" sz="1400"/>
              <a:t>);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CoapObserveRelation</a:t>
            </a:r>
            <a:r>
              <a:rPr lang="en" sz="1400"/>
              <a:t> relation = client.</a:t>
            </a:r>
            <a:r>
              <a:rPr b="1" lang="en" sz="1400">
                <a:solidFill>
                  <a:srgbClr val="FF9900"/>
                </a:solidFill>
              </a:rPr>
              <a:t>observe(</a:t>
            </a:r>
            <a:r>
              <a:rPr b="1" lang="en" sz="1400">
                <a:solidFill>
                  <a:srgbClr val="9900FF"/>
                </a:solidFill>
              </a:rPr>
              <a:t>new</a:t>
            </a:r>
            <a:r>
              <a:rPr lang="en" sz="1400"/>
              <a:t> CoapHandler() </a:t>
            </a:r>
            <a:r>
              <a:rPr b="1" lang="en" sz="1400"/>
              <a:t>{</a:t>
            </a:r>
            <a:endParaRPr b="1"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r>
              <a:rPr lang="en" sz="1400"/>
              <a:t> </a:t>
            </a: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lang="en" sz="1400"/>
              <a:t>onLoad(CoapResponse response) </a:t>
            </a:r>
            <a:r>
              <a:rPr b="1" lang="en" sz="1400"/>
              <a:t>{</a:t>
            </a:r>
            <a:endParaRPr b="1" sz="14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System.out.println( response.getResponseText() );</a:t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r>
              <a:rPr lang="en" sz="1400"/>
              <a:t> </a:t>
            </a: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lang="en" sz="1400"/>
              <a:t>onError() </a:t>
            </a:r>
            <a:r>
              <a:rPr b="1" lang="en" sz="1400"/>
              <a:t>{</a:t>
            </a:r>
            <a:endParaRPr b="1" sz="14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System.err.println(</a:t>
            </a:r>
            <a:r>
              <a:rPr lang="en" sz="1400">
                <a:solidFill>
                  <a:srgbClr val="0000FF"/>
                </a:solidFill>
              </a:rPr>
              <a:t>"Failed"</a:t>
            </a:r>
            <a:r>
              <a:rPr lang="en" sz="1400"/>
              <a:t>);</a:t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;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relation.</a:t>
            </a:r>
            <a:r>
              <a:rPr b="1" lang="en" sz="1400">
                <a:solidFill>
                  <a:srgbClr val="FF9900"/>
                </a:solidFill>
              </a:rPr>
              <a:t>proactiveCancel()</a:t>
            </a:r>
            <a:r>
              <a:rPr lang="en" sz="1400"/>
              <a:t>;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Internet of things 101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protocols should I use?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CoAP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What is CoAP?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CoAP live!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Californium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HANDS-ON!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CoAP goodies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API</a:t>
            </a:r>
            <a:endParaRPr/>
          </a:p>
        </p:txBody>
      </p:sp>
      <p:sp>
        <p:nvSpPr>
          <p:cNvPr id="797" name="Google Shape;797;p6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Get access to internal objects with</a:t>
            </a:r>
            <a:endParaRPr sz="24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advanced()</a:t>
            </a:r>
            <a:r>
              <a:rPr lang="en" sz="2400"/>
              <a:t> on</a:t>
            </a:r>
            <a:br>
              <a:rPr lang="en" sz="2400"/>
            </a:br>
            <a:r>
              <a:rPr lang="en" sz="2400"/>
              <a:t>	</a:t>
            </a:r>
            <a:r>
              <a:rPr b="1" lang="en" sz="2400">
                <a:solidFill>
                  <a:srgbClr val="FF9900"/>
                </a:solidFill>
              </a:rPr>
              <a:t>CoapClient</a:t>
            </a:r>
            <a:r>
              <a:rPr b="1" lang="en" sz="2400">
                <a:solidFill>
                  <a:srgbClr val="000000"/>
                </a:solidFill>
              </a:rPr>
              <a:t>, </a:t>
            </a:r>
            <a:r>
              <a:rPr b="1" lang="en" sz="2400">
                <a:solidFill>
                  <a:srgbClr val="FF9900"/>
                </a:solidFill>
              </a:rPr>
              <a:t>CoapResponse</a:t>
            </a:r>
            <a:r>
              <a:rPr b="1" lang="en" sz="2400">
                <a:solidFill>
                  <a:srgbClr val="000000"/>
                </a:solidFill>
              </a:rPr>
              <a:t>, </a:t>
            </a:r>
            <a:r>
              <a:rPr b="1" lang="en" sz="2400">
                <a:solidFill>
                  <a:srgbClr val="FF9900"/>
                </a:solidFill>
              </a:rPr>
              <a:t>CoapExchange</a:t>
            </a:r>
            <a:endParaRPr sz="2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 clients in resource handlers with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2400">
                <a:solidFill>
                  <a:srgbClr val="FF9900"/>
                </a:solidFill>
              </a:rPr>
              <a:t>createClient(</a:t>
            </a:r>
            <a:r>
              <a:rPr lang="en" sz="2400">
                <a:solidFill>
                  <a:srgbClr val="000000"/>
                </a:solidFill>
              </a:rPr>
              <a:t>uri</a:t>
            </a:r>
            <a:r>
              <a:rPr lang="en" sz="2400">
                <a:solidFill>
                  <a:srgbClr val="FF9900"/>
                </a:solidFill>
              </a:rPr>
              <a:t>)</a:t>
            </a:r>
            <a:r>
              <a:rPr lang="en" sz="2400">
                <a:solidFill>
                  <a:srgbClr val="000000"/>
                </a:solidFill>
              </a:rPr>
              <a:t>;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Define your own concurrency models with</a:t>
            </a:r>
            <a:endParaRPr sz="2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</a:rPr>
              <a:t>ConcurrentCoapResource</a:t>
            </a:r>
            <a:r>
              <a:rPr lang="en" sz="2400">
                <a:solidFill>
                  <a:srgbClr val="000000"/>
                </a:solidFill>
              </a:rPr>
              <a:t> and</a:t>
            </a:r>
            <a:endParaRPr sz="2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CoapClient.</a:t>
            </a:r>
            <a:r>
              <a:rPr lang="en" sz="2400">
                <a:solidFill>
                  <a:srgbClr val="FF9900"/>
                </a:solidFill>
              </a:rPr>
              <a:t>useExecutor()</a:t>
            </a:r>
            <a:r>
              <a:rPr lang="en" sz="2400"/>
              <a:t> / </a:t>
            </a:r>
            <a:r>
              <a:rPr lang="en" sz="2400">
                <a:solidFill>
                  <a:srgbClr val="FF9900"/>
                </a:solidFill>
              </a:rPr>
              <a:t>setExecutor(</a:t>
            </a:r>
            <a:r>
              <a:rPr lang="en" sz="2400">
                <a:solidFill>
                  <a:srgbClr val="000000"/>
                </a:solidFill>
              </a:rPr>
              <a:t>exe</a:t>
            </a:r>
            <a:r>
              <a:rPr lang="en" sz="2400">
                <a:solidFill>
                  <a:srgbClr val="FF9900"/>
                </a:solidFill>
              </a:rPr>
              <a:t>)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5"/>
          <p:cNvSpPr txBox="1"/>
          <p:nvPr>
            <p:ph type="title"/>
          </p:nvPr>
        </p:nvSpPr>
        <p:spPr>
          <a:xfrm>
            <a:off x="457200" y="1798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</a:rPr>
              <a:t>HANDS-ON!</a:t>
            </a:r>
            <a:endParaRPr sz="4800">
              <a:solidFill>
                <a:srgbClr val="FF9900"/>
              </a:solidFill>
            </a:endParaRPr>
          </a:p>
        </p:txBody>
      </p:sp>
      <p:pic>
        <p:nvPicPr>
          <p:cNvPr id="803" name="Google Shape;8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025" y="2885925"/>
            <a:ext cx="5028275" cy="3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809" name="Google Shape;809;p6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lang="en"/>
              <a:t>Tutorial projects</a:t>
            </a:r>
            <a:br>
              <a:rPr lang="en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https://github.com/jvermillard/hands-on-coap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Launch Eclipse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Import projects contained on the USB stick</a:t>
            </a:r>
            <a:endParaRPr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</a:pPr>
            <a:r>
              <a:rPr lang="en"/>
              <a:t>File &gt; Import… &gt; Existing projects into workspace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815" name="Google Shape;815;p6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 mandatory Hello world CoAP server!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Complete the code:</a:t>
            </a:r>
            <a:br>
              <a:rPr lang="en"/>
            </a:br>
            <a:r>
              <a:rPr lang="en" sz="2400"/>
              <a:t>Add “hello” resource with a custom message </a:t>
            </a:r>
            <a:br>
              <a:rPr lang="en" sz="2400"/>
            </a:br>
            <a:r>
              <a:rPr lang="en" sz="2400"/>
              <a:t>Run the CoAP server</a:t>
            </a:r>
            <a:br>
              <a:rPr lang="en" sz="2400"/>
            </a:br>
            <a:endParaRPr sz="24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Test with Copper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821" name="Google Shape;821;p6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Improve the server by adding: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914400" rtl="0" algn="l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 “subpath/another” hello world</a:t>
            </a:r>
            <a:br>
              <a:rPr lang="en" sz="2400"/>
            </a:br>
            <a:endParaRPr sz="2400"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Current time in milliseconds</a:t>
            </a:r>
            <a:br>
              <a:rPr lang="en"/>
            </a:br>
            <a:endParaRPr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 writable resource</a:t>
            </a:r>
            <a:br>
              <a:rPr lang="en"/>
            </a:br>
            <a:endParaRPr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 removable resource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827" name="Google Shape;827;p6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Hello world CoAP client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914400" rtl="0" algn="l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Complete the code for reading the previous “helloworld” values</a:t>
            </a:r>
            <a:br>
              <a:rPr lang="en"/>
            </a:br>
            <a:endParaRPr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Connect your client with your server</a:t>
            </a:r>
            <a:br>
              <a:rPr lang="en"/>
            </a:br>
            <a:endParaRPr/>
          </a:p>
        </p:txBody>
      </p:sp>
      <p:sp>
        <p:nvSpPr>
          <p:cNvPr id="828" name="Google Shape;828;p6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fun</a:t>
            </a:r>
            <a:endParaRPr/>
          </a:p>
        </p:txBody>
      </p:sp>
      <p:sp>
        <p:nvSpPr>
          <p:cNvPr id="834" name="Google Shape;834;p7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Connect with the LED strip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Read the sensors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Change the color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Have fun!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code?</a:t>
            </a:r>
            <a:endParaRPr/>
          </a:p>
        </p:txBody>
      </p:sp>
      <p:sp>
        <p:nvSpPr>
          <p:cNvPr id="840" name="Google Shape;840;p7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Tutorial steps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https://github.com/jvermillard/hands-on-coap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Californium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https://github.com/eclipse?query=californium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Hands-off</a:t>
            </a:r>
            <a:endParaRPr/>
          </a:p>
        </p:txBody>
      </p:sp>
      <p:sp>
        <p:nvSpPr>
          <p:cNvPr id="846" name="Google Shape;846;p72"/>
          <p:cNvSpPr txBox="1"/>
          <p:nvPr>
            <p:ph idx="1" type="body"/>
          </p:nvPr>
        </p:nvSpPr>
        <p:spPr>
          <a:xfrm>
            <a:off x="457200" y="3192725"/>
            <a:ext cx="8229600" cy="3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/>
              <a:t>Questions?</a:t>
            </a:r>
            <a:endParaRPr b="1" sz="4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56889157_6d15932afe_o_d.jpg" id="851" name="Google Shape;8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1403" y="-30149"/>
            <a:ext cx="10646803" cy="7985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tribution" id="852" name="Google Shape;852;p73" title="Attribu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152400" y="3755742"/>
            <a:ext cx="142875" cy="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3"/>
          <p:cNvSpPr txBox="1"/>
          <p:nvPr/>
        </p:nvSpPr>
        <p:spPr>
          <a:xfrm>
            <a:off x="2632800" y="6174899"/>
            <a:ext cx="6511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Photo Credit: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oskay</a:t>
            </a:r>
            <a:endParaRPr sz="700"/>
          </a:p>
        </p:txBody>
      </p:sp>
      <p:sp>
        <p:nvSpPr>
          <p:cNvPr id="854" name="Google Shape;854;p73"/>
          <p:cNvSpPr txBox="1"/>
          <p:nvPr/>
        </p:nvSpPr>
        <p:spPr>
          <a:xfrm>
            <a:off x="471925" y="9600"/>
            <a:ext cx="8183400" cy="945300"/>
          </a:xfrm>
          <a:prstGeom prst="rect">
            <a:avLst/>
          </a:prstGeom>
          <a:solidFill>
            <a:srgbClr val="FFFFFF">
              <a:alpha val="78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Going further with CoAP</a:t>
            </a:r>
            <a:endParaRPr b="1" sz="4800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need</a:t>
            </a:r>
            <a:endParaRPr/>
          </a:p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Eclipse IDE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Basic Java knowledge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Californium JARs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Firefox + Copper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brainzzz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 the human brain.jpg" id="87" name="Google Shape;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171" y="2925950"/>
            <a:ext cx="4215799" cy="35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further with CoAP</a:t>
            </a:r>
            <a:endParaRPr/>
          </a:p>
        </p:txBody>
      </p:sp>
      <p:sp>
        <p:nvSpPr>
          <p:cNvPr id="860" name="Google Shape;860;p7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Scandium (Sc)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DTLS (TLS/SSL for UDP) for adding security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Californium (Cf) Proxy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HTTP/CoAP proxy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Californium (Cf) RD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CoAP resource directory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further</a:t>
            </a:r>
            <a:endParaRPr/>
          </a:p>
        </p:txBody>
      </p:sp>
      <p:sp>
        <p:nvSpPr>
          <p:cNvPr id="866" name="Google Shape;866;p7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Contiki OS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Connects tiny, low-power MCU to the Internet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http://contiki-os.org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Microcoap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CoAP for arduino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https://github.com/1248/microcoap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 Lightweight M2M</a:t>
            </a:r>
            <a:endParaRPr/>
          </a:p>
        </p:txBody>
      </p:sp>
      <p:sp>
        <p:nvSpPr>
          <p:cNvPr id="872" name="Google Shape;872;p7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device management protocol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Created by the Open Mobile Alliance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Configure, monitor, upgrade your device using CoAP over UDP and SMS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a RESTful way!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 Lightweight M2M</a:t>
            </a:r>
            <a:endParaRPr/>
          </a:p>
        </p:txBody>
      </p:sp>
      <p:sp>
        <p:nvSpPr>
          <p:cNvPr id="878" name="Google Shape;878;p7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 specification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http://technical.openmobilealliance.org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 client library (future eclipse wakaama)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http://github.com/01org/liblwm2m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Java server implementation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http://github.com/jvermillard/leshan/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884" name="Google Shape;884;p7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questions? Feel free to contact us!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Matthias Kovatsch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kovatsch@inf.ethz.ch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Julien Vermillard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@vrmvrm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jvermillard@sierrawireless.com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of the USB stick</a:t>
            </a:r>
            <a:endParaRPr/>
          </a:p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Eclipse IDE for Windows, Linux and Mac</a:t>
            </a:r>
            <a:br>
              <a:rPr lang="en"/>
            </a:b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Firefox and Copper .xpi</a:t>
            </a:r>
            <a:br>
              <a:rPr lang="en"/>
            </a:b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Sample projects to be imported in your workspace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 Californium JAR file</a:t>
            </a:r>
            <a:br>
              <a:rPr lang="en"/>
            </a:b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Completed projects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777" y="5318400"/>
            <a:ext cx="1308225" cy="1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457200" y="1798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</a:rPr>
              <a:t>Machine to machine?</a:t>
            </a:r>
            <a:endParaRPr sz="4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457200" y="1646273"/>
            <a:ext cx="8229600" cy="20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</a:rPr>
              <a:t>Machine to machine?</a:t>
            </a:r>
            <a:endParaRPr sz="48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</a:rPr>
              <a:t>Internet of things?</a:t>
            </a:r>
            <a:endParaRPr sz="4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